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88" r:id="rId5"/>
    <p:sldId id="274" r:id="rId6"/>
    <p:sldId id="280" r:id="rId7"/>
    <p:sldId id="281" r:id="rId8"/>
    <p:sldId id="284" r:id="rId9"/>
    <p:sldId id="283" r:id="rId10"/>
    <p:sldId id="285" r:id="rId11"/>
    <p:sldId id="286" r:id="rId12"/>
    <p:sldId id="289" r:id="rId13"/>
    <p:sldId id="275" r:id="rId14"/>
    <p:sldId id="290" r:id="rId15"/>
    <p:sldId id="291" r:id="rId16"/>
    <p:sldId id="293" r:id="rId17"/>
    <p:sldId id="261" r:id="rId18"/>
    <p:sldId id="262" r:id="rId19"/>
    <p:sldId id="263" r:id="rId20"/>
    <p:sldId id="264" r:id="rId21"/>
    <p:sldId id="292" r:id="rId22"/>
    <p:sldId id="268" r:id="rId23"/>
    <p:sldId id="272" r:id="rId24"/>
    <p:sldId id="294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02" y="-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7ABC-3FF1-4943-9B39-B610F993345F}" type="datetimeFigureOut">
              <a:rPr lang="en-US" smtClean="0"/>
              <a:pPr/>
              <a:t>04/06/2013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BE88-3662-4117-BC9F-7FB5B73978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9115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7ABC-3FF1-4943-9B39-B610F993345F}" type="datetimeFigureOut">
              <a:rPr lang="en-US" smtClean="0"/>
              <a:pPr/>
              <a:t>04/06/2013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BE88-3662-4117-BC9F-7FB5B73978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3576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7ABC-3FF1-4943-9B39-B610F993345F}" type="datetimeFigureOut">
              <a:rPr lang="en-US" smtClean="0"/>
              <a:pPr/>
              <a:t>04/06/2013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BE88-3662-4117-BC9F-7FB5B73978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333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7ABC-3FF1-4943-9B39-B610F993345F}" type="datetimeFigureOut">
              <a:rPr lang="en-US" smtClean="0"/>
              <a:pPr/>
              <a:t>04/06/2013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BE88-3662-4117-BC9F-7FB5B73978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5363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7ABC-3FF1-4943-9B39-B610F993345F}" type="datetimeFigureOut">
              <a:rPr lang="en-US" smtClean="0"/>
              <a:pPr/>
              <a:t>04/06/2013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BE88-3662-4117-BC9F-7FB5B73978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41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7ABC-3FF1-4943-9B39-B610F993345F}" type="datetimeFigureOut">
              <a:rPr lang="en-US" smtClean="0"/>
              <a:pPr/>
              <a:t>04/06/2013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BE88-3662-4117-BC9F-7FB5B73978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8192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7ABC-3FF1-4943-9B39-B610F993345F}" type="datetimeFigureOut">
              <a:rPr lang="en-US" smtClean="0"/>
              <a:pPr/>
              <a:t>04/06/2013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BE88-3662-4117-BC9F-7FB5B73978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1598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7ABC-3FF1-4943-9B39-B610F993345F}" type="datetimeFigureOut">
              <a:rPr lang="en-US" smtClean="0"/>
              <a:pPr/>
              <a:t>04/06/2013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BE88-3662-4117-BC9F-7FB5B73978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604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7ABC-3FF1-4943-9B39-B610F993345F}" type="datetimeFigureOut">
              <a:rPr lang="en-US" smtClean="0"/>
              <a:pPr/>
              <a:t>04/06/2013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BE88-3662-4117-BC9F-7FB5B73978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4230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7ABC-3FF1-4943-9B39-B610F993345F}" type="datetimeFigureOut">
              <a:rPr lang="en-US" smtClean="0"/>
              <a:pPr/>
              <a:t>04/06/2013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BE88-3662-4117-BC9F-7FB5B73978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2489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7ABC-3FF1-4943-9B39-B610F993345F}" type="datetimeFigureOut">
              <a:rPr lang="en-US" smtClean="0"/>
              <a:pPr/>
              <a:t>04/06/2013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BE88-3662-4117-BC9F-7FB5B73978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52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47ABC-3FF1-4943-9B39-B610F993345F}" type="datetimeFigureOut">
              <a:rPr lang="en-US" smtClean="0"/>
              <a:pPr/>
              <a:t>04/06/2013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EBE88-3662-4117-BC9F-7FB5B73978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472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3175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CONGENITAL SOFT TISSUE DYSPLASIAS IN CHILDREN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495800"/>
            <a:ext cx="6400800" cy="1752600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chemeClr val="tx1"/>
                </a:solidFill>
              </a:rPr>
              <a:t>Tanh</a:t>
            </a:r>
            <a:r>
              <a:rPr lang="en-US" dirty="0" smtClean="0">
                <a:solidFill>
                  <a:schemeClr val="tx1"/>
                </a:solidFill>
              </a:rPr>
              <a:t> Nguyen Tran Viet, MD</a:t>
            </a:r>
          </a:p>
          <a:p>
            <a:pPr algn="l"/>
            <a:r>
              <a:rPr lang="en-US" dirty="0" err="1" smtClean="0">
                <a:solidFill>
                  <a:schemeClr val="tx1"/>
                </a:solidFill>
              </a:rPr>
              <a:t>Khai</a:t>
            </a:r>
            <a:r>
              <a:rPr lang="en-US" dirty="0" smtClean="0">
                <a:solidFill>
                  <a:schemeClr val="tx1"/>
                </a:solidFill>
              </a:rPr>
              <a:t> Truong </a:t>
            </a:r>
            <a:r>
              <a:rPr lang="en-US" dirty="0" err="1" smtClean="0">
                <a:solidFill>
                  <a:schemeClr val="tx1"/>
                </a:solidFill>
              </a:rPr>
              <a:t>Dinh</a:t>
            </a:r>
            <a:r>
              <a:rPr lang="en-US" dirty="0" smtClean="0">
                <a:solidFill>
                  <a:schemeClr val="tx1"/>
                </a:solidFill>
              </a:rPr>
              <a:t>, MD </a:t>
            </a:r>
            <a:r>
              <a:rPr lang="en-US" dirty="0" err="1" smtClean="0">
                <a:solidFill>
                  <a:schemeClr val="tx1"/>
                </a:solidFill>
              </a:rPr>
              <a:t>và</a:t>
            </a:r>
            <a:r>
              <a:rPr lang="en-US" dirty="0" smtClean="0">
                <a:solidFill>
                  <a:schemeClr val="tx1"/>
                </a:solidFill>
              </a:rPr>
              <a:t> Cs</a:t>
            </a:r>
          </a:p>
          <a:p>
            <a:pPr algn="l"/>
            <a:r>
              <a:rPr lang="en-US" dirty="0" err="1" smtClean="0">
                <a:solidFill>
                  <a:schemeClr val="tx1"/>
                </a:solidFill>
              </a:rPr>
              <a:t>Khoa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Ngoại</a:t>
            </a:r>
            <a:r>
              <a:rPr lang="en-US" dirty="0" smtClean="0">
                <a:solidFill>
                  <a:schemeClr val="tx1"/>
                </a:solidFill>
              </a:rPr>
              <a:t> BV </a:t>
            </a:r>
            <a:r>
              <a:rPr lang="en-US" dirty="0" err="1" smtClean="0">
                <a:solidFill>
                  <a:schemeClr val="tx1"/>
                </a:solidFill>
              </a:rPr>
              <a:t>Nhi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Đồng</a:t>
            </a:r>
            <a:r>
              <a:rPr lang="en-US" dirty="0" smtClean="0">
                <a:solidFill>
                  <a:schemeClr val="tx1"/>
                </a:solidFill>
              </a:rPr>
              <a:t> 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483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2667000" cy="38100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b="1" dirty="0"/>
              <a:t>4</a:t>
            </a:r>
            <a:r>
              <a:rPr lang="en-US" b="1" dirty="0" smtClean="0"/>
              <a:t>. Ectodermal CSTDs</a:t>
            </a:r>
          </a:p>
          <a:p>
            <a:pPr marL="0" indent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# Giant nevus (</a:t>
            </a:r>
            <a:r>
              <a:rPr lang="en-US" i="1" u="sng" dirty="0" smtClean="0"/>
              <a:t>pure</a:t>
            </a:r>
            <a:r>
              <a:rPr lang="en-US" dirty="0" smtClean="0"/>
              <a:t> or </a:t>
            </a:r>
            <a:r>
              <a:rPr lang="en-US" i="1" u="sng" dirty="0" smtClean="0"/>
              <a:t>associated</a:t>
            </a:r>
            <a:r>
              <a:rPr lang="en-US" b="1" dirty="0" smtClean="0"/>
              <a:t>)</a:t>
            </a:r>
            <a:endParaRPr lang="en-US" b="1" dirty="0"/>
          </a:p>
          <a:p>
            <a:pPr marL="514350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2"/>
            </a:pPr>
            <a:endParaRPr lang="en-US" b="1" dirty="0" smtClean="0"/>
          </a:p>
        </p:txBody>
      </p:sp>
      <p:sp>
        <p:nvSpPr>
          <p:cNvPr id="4" name="AutoShape 2" descr="data:image/jpeg;base64,/9j/4AAQSkZJRgABAQAAAQABAAD/2wCEAAkGBhQSEBQUExQWFRUWGBYVGBcVFBcXFRUXFxQXFhgYFhUXHSYeFxokGhgUHy8gIycpLCwsFR8xNTAqNSYrLCkBCQoKDgwOGg8PGikgHCQpKSksKSwpLCwsKSkpLCwpKSwpLCwqLCksLCksKSkpLCkpKSwsLCwpKSwsKSwpLCksKf/AABEIAKQBNAMBIgACEQEDEQH/xAAcAAABBQEBAQAAAAAAAAAAAAAAAwQFBgcCAQj/xABPEAABAgMDBgkEDA0EAwAAAAABAAIDBBEFITEGEkFRYXEHIoGRobHB0fATUpKyIyQyNEJEYnKCk7PhCBQVFhczNUNjc3Si8SWjwtJTVMP/xAAZAQACAwEAAAAAAAAAAAAAAAAAAgMEBQH/xAApEQACAQMCBgICAwEAAAAAAAAAAQIDBBEhMRIiMkFRYRMUQnEzgZEj/9oADAMBAAIRAxEAPwDaZ6ebCZnvrSoFwreTQXBR5yrgec70CvMrPex+fD9cKpTUUODaNpmjN37TtrXoTpZElJotv52y/nO9B3cj87Zfzneg5UnMXuYu8KF42XX87Zfzneg7uXJywlx8J2r3Du5UzMTWcitZTOcG3jE38gxKVpI6pNl+/O6X853oO7lF2hwpSMF+Y98QOpW6C8im8BUmYtFx/Vtp8p4pzMxPLTcVXJqzi95c4lxOJOPNoGxVqlxCOieS3ToTlq9DXIHCdJP9y9/1Tx2J9Dy0lnYOd6Du5YxLyuarNZbatCpSu550wXVaQxrk0Q5XS4+E70HJrF4QZRpve/6t3cqtGhANKrsVjampSfdqejv06fs0NvChI54b5R4JwrCeBuqRSqdHL6UBpnP+rd3LGJ6Ex2kJGVnSwgB9QMAauA7eZW6d0muZFapatdJthy/lPOf9W7uXJ4QpTz3/AFbu5ZNCtQOuLHbwCR1A9CXMRpONDoBBBO7OAqrSnF7MpuM47o1B3CNJj4b/AKp/cj9I8n57/qn9yyqKzs61wWqTAnEzV/0kSXnv+qf3J3KZaS0SFHitc7MgMMSISxwIaA51wIvua64LGyxWGwB/ptrf0rvsoyGsApNsuEpwrSEQVZEeR/KeOxPWZfyhwc/6t3csSsi2GxJSXhBmaYWcC6o41STqU7KKjVryg8I0KdCMo5eTWGZYS5wc70HJdmUkE4F3olZ5KClFLwAqzvKnok+rD2XAW5C1n0SuvyxD1n0Sq3CThoTK6m/Art4eycNsw9Z9Erk27C1n0SoJ7UmWrju6i8HVbQ9lg/L0LWfRK9/LsLWfRKr5Yuc1c+5U9B9aHssX5dhaz6JXv5bhaz6JVaiA3UFb766koWpvt1PQfWh7LALchaz6JXht6FrPolV5JuCPtz9B9aHssRyjg6z6JSb8q4AxLvQcqvFKYzB8ciX7lT0MrWHst78t5YYud6Du5cyWXUrFjMhMc4veaNBhuArQnEiguCzqdckMkBW05b57vs3qalcTk8PBHUt4xTaybahCFfKJDZWupLGvnw/XCpYit85vpBXXKv3sfnw/XCqBUkdiKe5wByqItHKJrHFkNvlHi430Y06idJ2DnC6yjtEQmBjaeVicVtwq0aXcgw2kJGxLJa1ouVS5runpHctW1up80ths2ZjRDWJWnmsJa3oNTykrqHZLHGuZmnWDfzq0wZEFexJQNCzXOUtWzQUYx0SKnN2WRQMe7lNaLtmTESn64+i1THkONVO2MNEr2HTK7DyYzTe8uJ0nuUp+JNaAG3J5+LkroyhOhQvJMmRphv0u6UhGkm+bXapb8UOpKwpMnFR6sZvBDwZGH5gruXM9ZzXC4Co2KYjyhBFGk1N9KcUazU9S4iyhCnimiGTyV/8AECdhXL7Cc4UcSQpcMoRXXtT9rxROxSlzVixIQqxxI81945DiORJwYwcK0oRcQcQdStszDrVVKdhZkfY8HnF46M5W7WvLi4ZFW4oRceJaM9IVgsMf6ba39K77KMq7VWKxP2ba39K77KMtR7GalqZjkvGuI1HrV4kis3sCPmxKa+xaDIPwWZcxw8mrbyzHBZJU4KUgOUJKuwUtLuWcy3glYRwonbQmEA4J6xyeJGz0hc5q7avC1daOITquK3rtwXBA5exRjCmavC1dBeOTCnBSLylXG5N4jkMZDaKo+ZKeRnKLmXUSEiIuci1Gq7Tiu8iP2lB3npa5NZ+JclcgYtbRhfO/4OVyitSCrszb0IQtUySHyq97/Th+uFUw1W3Kj3v9OH64VQnImZDe7U0nmCkjsRT3KB+MGYtCK74LD5NuoZuPSrvIQqNVByJZnZzzi5znHlNVoks25Y9w8zZsUFimkO4UaiTixM5MZyYzOVLSRzlCkStDiHL1KeQpYLuCy5LgUQLk8ZACWEsE3M00GhI1e6beToArUnC7am0bKWHDeWPa5rrtWquu7QmUG9kJKWO5JGXCBLBQr8soehp1Dm1a0tKZUQn0+DXXSmjT4wTOlJa4EVTPcknQAmsWXT5jw69pBGwoMNRjplfmpOijo0TNVmmIaq9sRM1dRItTsxahVnKCHx2HU4Dn4vapyQfnMB2BReUrPYydV/MapqfLNBPWLXoj/JDwSrHYTALNtagHvV32UZQFFY7BbWzrVGuWd9nGW29jEW5iEo+kRp2rRbLfUBZs3HlWjWMeKFRuVymhavVlklCpeXURKOopiAsuRoklACeMKZwAnTHIRGxdpXSTauwnYolEKTYEpFauGDUou462FaXIovHi7bTHUhpoB2p0KJxE0iJ3GTOK5IxkNY+Ch5t2KmI6hZ8XIRIQNoxLimfBXaGfarL/AN4absxwHUk8oJjNhPOkNJ6Co3gcfS14A1k9DHLTt48uShcSxLB9PoQhXSgROVHvf6cP1wqFlTEzZKOfkO6lfspv1H04frhZ7loPaEf5hTrpI5dRVOD5tYY5etaFAh3LPeD13sfKR0laVKtuWPW62bMOhFcykJYAdAI7QnNhx84BPMoZLPgubrBpv0Hnoqxk7awbCqcRdTbq6DzJFrEdl6iTbIbM55oO9Va2cs6ktgmgF1dJxw1KHt+03PLATcRWlbsTQqKhQxXxQi/uHMFapUVuyrUm08IeQ4rnm8nXW/HSiG01xqakk44XdlORIEkYa95xu69K5DH3u3gg1ppx6PTVtIrs9ESuc6t4Gdd5wAqOYU5Uq5xpUG6pF1cKkA4b+dJQYOa68Y0BBJJwOnTfjybSPYbX5ubjQ5tTjQONN5wI2BdwLklLNt6JBcM01wBFbtt3OtDsi1WR4Yc030FRpBWP0INb9YB239tE/si3Hy8QOabtI0OGN/XyhV6tJS1W5NCeNzVZk4qi5VvNQ1uLnADeTRS1oW/nwmRYeBxGkG6oNNNFElwizbPkgu5TQDoLlQ2ZditCUk5HMhgagFB5Tt9hfuPUreYNGqpZV/qn7j1Fcg8sZ7EW1WfJoe0bT/pz9nFVZCtGTHvG0v6c/ZxVuvYwluYZ5P2WnyqdK0KymXAKiwG50wPnLQrLZcNio3L0NG1W7J2SZRS8vDUXLtBIrov7O0qWl1mM0R4w3geNicg602aQlSV1EYtFZnClSN29Lw8E1Y65LwzcuoVnMw+iThPXM09Jyx8eOVR9x1sOw5e1SbTUrtz0wojEKauSsWImz3ml47UrHQjE0qHngpSIb/GpRs8hDFJyqb7DE3FMOB/9sS293qOUtlJDrCf809SieB79sS293qOWtbvkM2660fUSEIVopkTlMPa/04frtVCypgF0nHGd+7d8HZvV/wApfe5+fD+0aqVbo9qxv5bupOtiKW5n/BweKd5WqyLVlPB0OKTt7Vq9nC5ZFfrZs0+hHNrM4hWNxJ4w4zgMGxYjudx8cq2S1jxDuWG2q72xE+e71iu0Fqcm+UlYk46NEqTs0DAUG4J9KwSACRjgPHPTYo6zG1aRffQXU0mhrfvU1BYSbxt14YVN/Xo3K6tNimzmHDBNbsAak6aXjOwGnp5H8SXqBm4Ux16+TuXUCCLiONibhWgJu0XadP3rz76DweTp6CniLIi3ilCNFDfrF9+iuPMlYMO46M3M6zduoR4omz3XHbfTXxdRxFKjm5HVlswFbhS+43UNdpuIO6icRiM7LC+lwB5q0J5qKCicWtd+vAYbrlbZ0ChOg3137OhVifg9ujakkPEeZOWzmuMN3uX0uOAdoPWOZS9ixPbTidQHSVQ3RM11RoPT4orvYzvZgdbQe1UK8FnJeoSysF9pVqqGU8OrH7irfANWqsZRs4rlXjoyYrUMkgGuIBw1iutWnJo0kLTJPxc6P4cZVGSd7G3dTmu7Fa8nX/6dauyWd9nGW7+JiYwzH7G40cneelaDZ7qBUPJ1tYhO7rV5k1n3JpWuxOy7sFJwIncoaXi0T+BG2+PHWs/BfJiFEu1+KJYu71Hw5nxglREu5uxdwJgdNdzj/PcnEJ9MPGKjfxg6vFcap3Lv0UQjjWh7NnqSMsfHQlIt46OlJQ8MdfUuNanVsO4bu1exYiQzvHLtScWNT7yaeO9daFwJRZyri2hupouNdR0pIxdoXMZ9caJJ8elaAEjWea8YKMkS0CI9Rs5GqE8ivuvUbMJkzuCBtZlQ7dRQXBDdbMsNrx/Y5WW0oRAvCrfBjxbflx/Fij/biLSttmjOu90z6hQhCuFEi8pPe5+cz1wqNlK+knHP8N3UrzlIfa7t7PWCoGWTqSMf5hUi2I5blM4PhxBvPWtWs8XLKsgTxB40rVbNPFWRV62bMehDe2/cHcsOnKGM463Rb90Q9i2y3olGHlWGuqYYiaGxHg/SdX/l0J6G7I6mxMSL8By7LhXxuU9Jxbhq24c28KtyD64+NfVip2Vi06tX3K0mVWiekINTXs13muvvO9ex4JobwRddvrTfo28ybS8xu31vBuNOW7n06H8sc4upUnVr1jDG6v0qYYSIjZDPsrO2GovpVowFabwLtTToKfSNnZo5RowOYBQOAvpQ+Kr108AdV9KUuuvAuv19SXZNZwqByUIArfQjn50xxjSeGaM01uNL9Y/z1KvTx1eB4opm0X1N531vvw7etQM1eT4vxUch0iFmm1cBoVys/iRIQ+TTmAVUlYHlI7G6yNtBp8bVY7Qj5keXGguI/scexVK2rSLlHTLNHlHVYFA5Rs4pUrZsWrAo/KAVYVUTLKWpg1tTkSHMRAyI9or8FxGIB0FaHwU2hEi2bbflHufmyopnGtKwpiuO4LOMph7ZfydSv3BB+zbc/pR9nMrYj0oyKnUyv5MsvdvHQrlLalV8nINGV11PjkCtcpCuVSu9S9bRxEfQXlP4dSLqA7RUJnAgp/LsNb1ULg9l4fjxypfx/lIQ3pQPTcOSPJ5EKVgTNLvA5ORIRHLgtLvc3aa33Hn67knDhj5yiRMUHDUbkkIhBvw1muBuG9NY/EFSS6mtudQbQ3Rco384aG73OF3wburbsUipt7ELqKO5OOiUuuJxu0gUw2pGYj7uXUo99qB0QAatmH+epexYtNgF6SccEkGnqjvOGju510HeB96bQ333JXOA37TeouElyeRSmMUiuu/Sl40ag8dNUwjvquqIZEbUiZ1VV8goeblLLjR5R554DyrHMGqj8lJSmUMi/Q4P52w3g9BatC3epnXK0PopCEK4USKym97O3t9YLPctz7Qj/NK0HKh1JZ29ugnTsWb5cRvaMbHDzSNO0J10kcupFVyDPFC0+Qj8VZpkTBIhhXiFGpcses+dm5TjmCDKiYpCca6D1FZPkwwRGxYTtNDfrI+4LRcoYpMJw2LOMnmlk1EbqzhhqfTWpKS/5yZFU0nFfs8htdBiGHE0YHQRfTuUsyY8X68ccN3QpK2LD8uwOb7tuG0alXAxzQQagg6brx1X+ApoTU17IJwcWWSzn99acmu6/wC5TGeCC03GtbiRhUXHZfzbyqtJzN2NDfW+h1YqbgTQIoTfdhW+tOcXVpsU6IGhKPHOdUmmcbxvJvTySi0aOUn/ACd7hjoUHOzY+CTroTU7L9Yu301pWWnqgO21vphrO2lE2TmBedjVJvx27fGtQs5G082yu5OJiYcfGv7sdyc2Vk++M7OfxWDTQ1dsHf4EU5qKyySEXLRCmTFlUBjHE1AGr7+9RmVk1SblR8tx6A3tV1jQgxtAKAYALMspY5daUAaizpee4KnTfyVG34Lc1wQwvKNYseb4q9tB+cCmMg6jE8catVbuW0jEMs5fNmnbR47FduB5tbOtwDTKtH+3MqF4RrOpR+o051YeBAVk7Z/kM9SYWvSlmCZkVo4qNCdjWdRgA1BWKWk7vvUfZrhQX6T1qel6KnUepep6I7hStNFU5hS9dFErCO7xtTyAwUvvUGSUYwoRqRoHL0JR0HRQp+YLbhTpXv4unTEI3MPjuXWddTA9CkYkvdgm74C7oCZA2y6Jmi7O2toNGPursMdighLGtbia31rQ4VxI19CuEeFXHR14puIA1cg0dylhV4VggqUeN5IOQsF8N2fxr7q10Dx0KSEO6+vMp2StR0OG6FmhzDi0kigpQgEXitx5NqaTkBpPEzs0jBwFQdVRjvuS1GpaklJOGhFMZQoES/xgnolENktSh0JskfHh7Lkx8gG17dCnjBTSYgCupcyBDxGVuoUvkxJ0tOTdpbFdzOhPHWAu43i9K5Mx62jKj5fLcxysUNyvX2NnQhC0DNInKn3q/k61lHCNN0lhD0xHgcgNStWyp96v5OtYlwix6zEu3QL/AO4Js4ixUszRM5MSoDApxyYWCykMKRcL1iSeWb60GVtQ6w3DYR0LNbMvnYtNOcedwK0m3IlIZOw9Sz/J2XzokSJrcQNwU9J4hIr1FmcS82aLkrMWLDim9orr0okWXBSEMKplp5RNjKKXaeScaEaw2l7dhNRspuUYZh0Ooex7a6HAjpFx0Y9C1mXiJ7DeNSswuXsyrKguxjrrPjRGEthxKAVDg1xFaDHA0N+gqYsXJCZjQGHNDWkfCdeb6k3C8E1WlRZjcuWx6C5M7l9gVFFas7I5kIAxOO8c3MnscAYJ/MxFGRzVVJScnlsnisLCI6fNyynKJubaUInTmesQtZmWXLLsvoebFgxBoJ6w7sKs2z5sEddcuTRZB9WBPoW5Qtjx6sG5TcJQyLKKVwhQgYD7sB21XvAw/NkLaOqWaeaHM6Url1fAeNhS/wCD/ZwmINqwSS0RYUGGSMQHiYaSK6b1oWvQZ14udforMDKEAUvG4g9ym5PK7NGk7M3HmJVujfg6y7jfNRvQh9y8Z+DrLjCbjjc2H3Ky4xe6KynJbMg4OWzdXXt+Tu50/h5eQ9R5zr+byqTbwAQh8dmOZiVbwEQx8dmPRh9yT4aXgb5qnkjnZaQXFpIJIvbiLzyeKHlejLaAaXn0Xd16cs4EGD47H9CF3JVvAwwfG4v1cL/qj4aXhh81TyhuctYF4zjr9yR0UXX51wDgSRsAI66jm7U6/Q5D0zMQ/QZ2JZvBBAuBivoNQaEfBSfkPnqrwRUW24JFa0wN5a00JoDRzq0rs0rmDMMeQWuBrfcQeo7FYGcGEJoAbHigAUAIYacYuuo0XVJ14pCPwSQXuzjGi1pS4MpTmr0pXbU+zOxuaieqQwgAk37ac6c+THanTOC9rfczUcbilhwduGE7H5c09aidt4ZMrpd0MKCi5LwpF/B64/HY3ow+5Jfo3f8A+7G+rh9yT6r8ob7UfDIuLEHjlUXOTAF1QrHE4LnH49G9CH14plH4GA/Gdjn6LCOYoVq/IO6XZFItW2GMuBFRWo1ii94PrQZEtWXz61zjmVcAC7Md8Gl91dOlWt/ALDPx2P8AVwu5PsmeBiFJzUKYEzFiOhEuDXNYAatc2+gr8LoVuFOMFoVJ1JTepoyEITiETlR72dvb1rBOECOPx2CPkg9K3bLA+1HfOZ6wWFZaD2YHTRt+n3SZ9ByPWi3WDGGYNylIpVdsGNxRuU2+JcsNm+QWVc1SA+nmnqUZk9JZsFo00HPTHnXeVsX2MjXmt5XOA7U8sYgsbuUv4f2Qvr/ompZ1E/gHbz6EwYLk5gRFWZISkIJ0xlB4500l3pzEmQ0IihWJGJnOIFeLjUGmFbiRR28JcMKg4uVDG1o1zr6VFBfTUcehSsnaAeK0pvXeHBw9jMooyKb1ITUVRUV16TAyE5i8LOuEODxG7HdYK0SO7irPctIwcM07xsNQB3cqs238iIq75GSmS83nQmHYFaPKgNJOFKrPckZ8Nh0cQA2tSTQAY1J1UVyk7ShxWnycRj83EMe11K4VoTTAoqxakySlJOKIPKs1hk7FaPwfrGMB04c7OD2y5F1CKeWPaqrlKeIVoHAwyjI21kv1PVy06GU73qRpiEIVsoghCEACEIQAIQhAAhCEACEIQAIQhAAhCEACEIQAIQhAEJlh70d85nrBYZl032Rp+SDzOW85TSrokuWsbnOJbcNjgTisoyzyHnIoYYcu9xAcCAWbxi4J/wABVpNMjcn4nFHjRoViixKBRthZGTzAA6We3eWdjlNxcmpsinkHc7e9YsoSzszdVSGN1/pneXEQmHd5zTvzTXsXmSmUjbmPNK4E4H7/ABulsqchLQiBohykR199Cy7ncq43gxtVpukolDiM6H/3V6lTTp8MjPrVcVOKLNJgxA4VF4XofQqsWHk1a0G4ykUt81zoZpuOf42K2y1hzbxxpaIw7SwjkId1gKtUtpR21RPTuIy30HMtFT4EOFEzgZPTQ/cu5296eQ7GmR+6dzt71X+Ofhk3HHyv9G/5Ih1zqCu69OQwNFy7dZMz/wCJ3OO9cvseY/8AE7nHej45+Gc44+UMpqMo5z71JxrAmj+6d/b3qGtiyZ9jaQZOJEdrqwNG+rr12NGcnjBx1YJZyNbZtRsKGS5wG9ZValrmNFu9znDlvu8eBYrTyAtiM4ufKRXO2uh5rdwz0xg8FVqj4nExB91D/wC60qNBU/2UatZz07EXIRKQo7f4b+hpB7FL8GDvfG6F/wDRPpzgytLykQsk4ma8PpfDwe03e60E05FI5DcHdoQDG8pKvbnZlKll9M+uDtoXK0XwSwNRkuOOe2RDKR3FO49S0jgcHEi/y5f1XqoW7kPPPaQyVeTQ4Fna5aFwcWFFlhEEWG5lWwgK0vzQ6uB2hFrFxg8nbySlJYLqhCFYKgIQhAAhCEACEIQAIQhAAhCEACEIQAIQhAAhCEACEIQAIQhAAhCEACEIQAIQhAAhCEACEIQAIQhAAhCEACEIQAIQhAAhCEACEIQAIQhAAhCEACEIQAIQhAAhCEACEIQAIQhAAhCE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QSEBQUExQWFRUWGBYVGBcVFBcXFRUXFxQXFhgYFhUXHSYeFxokGhgUHy8gIycpLCwsFR8xNTAqNSYrLCkBCQoKDgwOGg8PGikgHCQpKSksKSwpLCwsKSkpLCwpKSwpLCwqLCksLCksKSkpLCkpKSwsLCwpKSwsKSwpLCksKf/AABEIAKQBNAMBIgACEQEDEQH/xAAcAAABBQEBAQAAAAAAAAAAAAAAAwQFBgcCAQj/xABPEAABAgMDBgkEDA0EAwAAAAABAAIDBBEFITEGEkFRYXEHIoGRobHB0fATUpKyIyQyNEJEYnKCk7PhCBQVFhczNUNjc3Si8SWjwtJTVMP/xAAZAQACAwEAAAAAAAAAAAAAAAAAAgMEBQH/xAApEQACAQMCBgICAwEAAAAAAAAAAQIDBBEhMRIiMkFRYRMUQnEzgZEj/9oADAMBAAIRAxEAPwDaZ6ebCZnvrSoFwreTQXBR5yrgec70CvMrPex+fD9cKpTUUODaNpmjN37TtrXoTpZElJotv52y/nO9B3cj87Zfzneg5UnMXuYu8KF42XX87Zfzneg7uXJywlx8J2r3Du5UzMTWcitZTOcG3jE38gxKVpI6pNl+/O6X853oO7lF2hwpSMF+Y98QOpW6C8im8BUmYtFx/Vtp8p4pzMxPLTcVXJqzi95c4lxOJOPNoGxVqlxCOieS3ToTlq9DXIHCdJP9y9/1Tx2J9Dy0lnYOd6Du5YxLyuarNZbatCpSu550wXVaQxrk0Q5XS4+E70HJrF4QZRpve/6t3cqtGhANKrsVjampSfdqejv06fs0NvChI54b5R4JwrCeBuqRSqdHL6UBpnP+rd3LGJ6Ex2kJGVnSwgB9QMAauA7eZW6d0muZFapatdJthy/lPOf9W7uXJ4QpTz3/AFbu5ZNCtQOuLHbwCR1A9CXMRpONDoBBBO7OAqrSnF7MpuM47o1B3CNJj4b/AKp/cj9I8n57/qn9yyqKzs61wWqTAnEzV/0kSXnv+qf3J3KZaS0SFHitc7MgMMSISxwIaA51wIvua64LGyxWGwB/ptrf0rvsoyGsApNsuEpwrSEQVZEeR/KeOxPWZfyhwc/6t3csSsi2GxJSXhBmaYWcC6o41STqU7KKjVryg8I0KdCMo5eTWGZYS5wc70HJdmUkE4F3olZ5KClFLwAqzvKnok+rD2XAW5C1n0SuvyxD1n0Sq3CThoTK6m/Art4eycNsw9Z9Erk27C1n0SoJ7UmWrju6i8HVbQ9lg/L0LWfRK9/LsLWfRKr5Yuc1c+5U9B9aHssX5dhaz6JXv5bhaz6JVaiA3UFb766koWpvt1PQfWh7LALchaz6JXht6FrPolV5JuCPtz9B9aHssRyjg6z6JSb8q4AxLvQcqvFKYzB8ciX7lT0MrWHst78t5YYud6Du5cyWXUrFjMhMc4veaNBhuArQnEiguCzqdckMkBW05b57vs3qalcTk8PBHUt4xTaybahCFfKJDZWupLGvnw/XCpYit85vpBXXKv3sfnw/XCqBUkdiKe5wByqItHKJrHFkNvlHi430Y06idJ2DnC6yjtEQmBjaeVicVtwq0aXcgw2kJGxLJa1ouVS5runpHctW1up80ths2ZjRDWJWnmsJa3oNTykrqHZLHGuZmnWDfzq0wZEFexJQNCzXOUtWzQUYx0SKnN2WRQMe7lNaLtmTESn64+i1THkONVO2MNEr2HTK7DyYzTe8uJ0nuUp+JNaAG3J5+LkroyhOhQvJMmRphv0u6UhGkm+bXapb8UOpKwpMnFR6sZvBDwZGH5gruXM9ZzXC4Co2KYjyhBFGk1N9KcUazU9S4iyhCnimiGTyV/8AECdhXL7Cc4UcSQpcMoRXXtT9rxROxSlzVixIQqxxI81945DiORJwYwcK0oRcQcQdStszDrVVKdhZkfY8HnF46M5W7WvLi4ZFW4oRceJaM9IVgsMf6ba39K77KMq7VWKxP2ba39K77KMtR7GalqZjkvGuI1HrV4kis3sCPmxKa+xaDIPwWZcxw8mrbyzHBZJU4KUgOUJKuwUtLuWcy3glYRwonbQmEA4J6xyeJGz0hc5q7avC1daOITquK3rtwXBA5exRjCmavC1dBeOTCnBSLylXG5N4jkMZDaKo+ZKeRnKLmXUSEiIuci1Gq7Tiu8iP2lB3npa5NZ+JclcgYtbRhfO/4OVyitSCrszb0IQtUySHyq97/Th+uFUw1W3Kj3v9OH64VQnImZDe7U0nmCkjsRT3KB+MGYtCK74LD5NuoZuPSrvIQqNVByJZnZzzi5znHlNVoks25Y9w8zZsUFimkO4UaiTixM5MZyYzOVLSRzlCkStDiHL1KeQpYLuCy5LgUQLk8ZACWEsE3M00GhI1e6beToArUnC7am0bKWHDeWPa5rrtWquu7QmUG9kJKWO5JGXCBLBQr8soehp1Dm1a0tKZUQn0+DXXSmjT4wTOlJa4EVTPcknQAmsWXT5jw69pBGwoMNRjplfmpOijo0TNVmmIaq9sRM1dRItTsxahVnKCHx2HU4Dn4vapyQfnMB2BReUrPYydV/MapqfLNBPWLXoj/JDwSrHYTALNtagHvV32UZQFFY7BbWzrVGuWd9nGW29jEW5iEo+kRp2rRbLfUBZs3HlWjWMeKFRuVymhavVlklCpeXURKOopiAsuRoklACeMKZwAnTHIRGxdpXSTauwnYolEKTYEpFauGDUou462FaXIovHi7bTHUhpoB2p0KJxE0iJ3GTOK5IxkNY+Ch5t2KmI6hZ8XIRIQNoxLimfBXaGfarL/AN4absxwHUk8oJjNhPOkNJ6Co3gcfS14A1k9DHLTt48uShcSxLB9PoQhXSgROVHvf6cP1wqFlTEzZKOfkO6lfspv1H04frhZ7loPaEf5hTrpI5dRVOD5tYY5etaFAh3LPeD13sfKR0laVKtuWPW62bMOhFcykJYAdAI7QnNhx84BPMoZLPgubrBpv0Hnoqxk7awbCqcRdTbq6DzJFrEdl6iTbIbM55oO9Va2cs6ktgmgF1dJxw1KHt+03PLATcRWlbsTQqKhQxXxQi/uHMFapUVuyrUm08IeQ4rnm8nXW/HSiG01xqakk44XdlORIEkYa95xu69K5DH3u3gg1ppx6PTVtIrs9ESuc6t4Gdd5wAqOYU5Uq5xpUG6pF1cKkA4b+dJQYOa68Y0BBJJwOnTfjybSPYbX5ubjQ5tTjQONN5wI2BdwLklLNt6JBcM01wBFbtt3OtDsi1WR4Yc030FRpBWP0INb9YB239tE/si3Hy8QOabtI0OGN/XyhV6tJS1W5NCeNzVZk4qi5VvNQ1uLnADeTRS1oW/nwmRYeBxGkG6oNNNFElwizbPkgu5TQDoLlQ2ZditCUk5HMhgagFB5Tt9hfuPUreYNGqpZV/qn7j1Fcg8sZ7EW1WfJoe0bT/pz9nFVZCtGTHvG0v6c/ZxVuvYwluYZ5P2WnyqdK0KymXAKiwG50wPnLQrLZcNio3L0NG1W7J2SZRS8vDUXLtBIrov7O0qWl1mM0R4w3geNicg602aQlSV1EYtFZnClSN29Lw8E1Y65LwzcuoVnMw+iThPXM09Jyx8eOVR9x1sOw5e1SbTUrtz0wojEKauSsWImz3ml47UrHQjE0qHngpSIb/GpRs8hDFJyqb7DE3FMOB/9sS293qOUtlJDrCf809SieB79sS293qOWtbvkM2660fUSEIVopkTlMPa/04frtVCypgF0nHGd+7d8HZvV/wApfe5+fD+0aqVbo9qxv5bupOtiKW5n/BweKd5WqyLVlPB0OKTt7Vq9nC5ZFfrZs0+hHNrM4hWNxJ4w4zgMGxYjudx8cq2S1jxDuWG2q72xE+e71iu0Fqcm+UlYk46NEqTs0DAUG4J9KwSACRjgPHPTYo6zG1aRffQXU0mhrfvU1BYSbxt14YVN/Xo3K6tNimzmHDBNbsAak6aXjOwGnp5H8SXqBm4Ux16+TuXUCCLiONibhWgJu0XadP3rz76DweTp6CniLIi3ilCNFDfrF9+iuPMlYMO46M3M6zduoR4omz3XHbfTXxdRxFKjm5HVlswFbhS+43UNdpuIO6icRiM7LC+lwB5q0J5qKCicWtd+vAYbrlbZ0ChOg3137OhVifg9ujakkPEeZOWzmuMN3uX0uOAdoPWOZS9ixPbTidQHSVQ3RM11RoPT4orvYzvZgdbQe1UK8FnJeoSysF9pVqqGU8OrH7irfANWqsZRs4rlXjoyYrUMkgGuIBw1iutWnJo0kLTJPxc6P4cZVGSd7G3dTmu7Fa8nX/6dauyWd9nGW7+JiYwzH7G40cneelaDZ7qBUPJ1tYhO7rV5k1n3JpWuxOy7sFJwIncoaXi0T+BG2+PHWs/BfJiFEu1+KJYu71Hw5nxglREu5uxdwJgdNdzj/PcnEJ9MPGKjfxg6vFcap3Lv0UQjjWh7NnqSMsfHQlIt46OlJQ8MdfUuNanVsO4bu1exYiQzvHLtScWNT7yaeO9daFwJRZyri2hupouNdR0pIxdoXMZ9caJJ8elaAEjWea8YKMkS0CI9Rs5GqE8ivuvUbMJkzuCBtZlQ7dRQXBDdbMsNrx/Y5WW0oRAvCrfBjxbflx/Fij/biLSttmjOu90z6hQhCuFEi8pPe5+cz1wqNlK+knHP8N3UrzlIfa7t7PWCoGWTqSMf5hUi2I5blM4PhxBvPWtWs8XLKsgTxB40rVbNPFWRV62bMehDe2/cHcsOnKGM463Rb90Q9i2y3olGHlWGuqYYiaGxHg/SdX/l0J6G7I6mxMSL8By7LhXxuU9Jxbhq24c28KtyD64+NfVip2Vi06tX3K0mVWiekINTXs13muvvO9ex4JobwRddvrTfo28ybS8xu31vBuNOW7n06H8sc4upUnVr1jDG6v0qYYSIjZDPsrO2GovpVowFabwLtTToKfSNnZo5RowOYBQOAvpQ+Kr108AdV9KUuuvAuv19SXZNZwqByUIArfQjn50xxjSeGaM01uNL9Y/z1KvTx1eB4opm0X1N531vvw7etQM1eT4vxUch0iFmm1cBoVys/iRIQ+TTmAVUlYHlI7G6yNtBp8bVY7Qj5keXGguI/scexVK2rSLlHTLNHlHVYFA5Rs4pUrZsWrAo/KAVYVUTLKWpg1tTkSHMRAyI9or8FxGIB0FaHwU2hEi2bbflHufmyopnGtKwpiuO4LOMph7ZfydSv3BB+zbc/pR9nMrYj0oyKnUyv5MsvdvHQrlLalV8nINGV11PjkCtcpCuVSu9S9bRxEfQXlP4dSLqA7RUJnAgp/LsNb1ULg9l4fjxypfx/lIQ3pQPTcOSPJ5EKVgTNLvA5ORIRHLgtLvc3aa33Hn67knDhj5yiRMUHDUbkkIhBvw1muBuG9NY/EFSS6mtudQbQ3Rco384aG73OF3wburbsUipt7ELqKO5OOiUuuJxu0gUw2pGYj7uXUo99qB0QAatmH+epexYtNgF6SccEkGnqjvOGju510HeB96bQ333JXOA37TeouElyeRSmMUiuu/Sl40ag8dNUwjvquqIZEbUiZ1VV8goeblLLjR5R554DyrHMGqj8lJSmUMi/Q4P52w3g9BatC3epnXK0PopCEK4USKym97O3t9YLPctz7Qj/NK0HKh1JZ29ugnTsWb5cRvaMbHDzSNO0J10kcupFVyDPFC0+Qj8VZpkTBIhhXiFGpcses+dm5TjmCDKiYpCca6D1FZPkwwRGxYTtNDfrI+4LRcoYpMJw2LOMnmlk1EbqzhhqfTWpKS/5yZFU0nFfs8htdBiGHE0YHQRfTuUsyY8X68ccN3QpK2LD8uwOb7tuG0alXAxzQQagg6brx1X+ApoTU17IJwcWWSzn99acmu6/wC5TGeCC03GtbiRhUXHZfzbyqtJzN2NDfW+h1YqbgTQIoTfdhW+tOcXVpsU6IGhKPHOdUmmcbxvJvTySi0aOUn/ACd7hjoUHOzY+CTroTU7L9Yu301pWWnqgO21vphrO2lE2TmBedjVJvx27fGtQs5G082yu5OJiYcfGv7sdyc2Vk++M7OfxWDTQ1dsHf4EU5qKyySEXLRCmTFlUBjHE1AGr7+9RmVk1SblR8tx6A3tV1jQgxtAKAYALMspY5daUAaizpee4KnTfyVG34Lc1wQwvKNYseb4q9tB+cCmMg6jE8catVbuW0jEMs5fNmnbR47FduB5tbOtwDTKtH+3MqF4RrOpR+o051YeBAVk7Z/kM9SYWvSlmCZkVo4qNCdjWdRgA1BWKWk7vvUfZrhQX6T1qel6KnUepep6I7hStNFU5hS9dFErCO7xtTyAwUvvUGSUYwoRqRoHL0JR0HRQp+YLbhTpXv4unTEI3MPjuXWddTA9CkYkvdgm74C7oCZA2y6Jmi7O2toNGPursMdighLGtbia31rQ4VxI19CuEeFXHR14puIA1cg0dylhV4VggqUeN5IOQsF8N2fxr7q10Dx0KSEO6+vMp2StR0OG6FmhzDi0kigpQgEXitx5NqaTkBpPEzs0jBwFQdVRjvuS1GpaklJOGhFMZQoES/xgnolENktSh0JskfHh7Lkx8gG17dCnjBTSYgCupcyBDxGVuoUvkxJ0tOTdpbFdzOhPHWAu43i9K5Mx62jKj5fLcxysUNyvX2NnQhC0DNInKn3q/k61lHCNN0lhD0xHgcgNStWyp96v5OtYlwix6zEu3QL/AO4Js4ixUszRM5MSoDApxyYWCykMKRcL1iSeWb60GVtQ6w3DYR0LNbMvnYtNOcedwK0m3IlIZOw9Sz/J2XzokSJrcQNwU9J4hIr1FmcS82aLkrMWLDim9orr0okWXBSEMKplp5RNjKKXaeScaEaw2l7dhNRspuUYZh0Ooex7a6HAjpFx0Y9C1mXiJ7DeNSswuXsyrKguxjrrPjRGEthxKAVDg1xFaDHA0N+gqYsXJCZjQGHNDWkfCdeb6k3C8E1WlRZjcuWx6C5M7l9gVFFas7I5kIAxOO8c3MnscAYJ/MxFGRzVVJScnlsnisLCI6fNyynKJubaUInTmesQtZmWXLLsvoebFgxBoJ6w7sKs2z5sEddcuTRZB9WBPoW5Qtjx6sG5TcJQyLKKVwhQgYD7sB21XvAw/NkLaOqWaeaHM6Url1fAeNhS/wCD/ZwmINqwSS0RYUGGSMQHiYaSK6b1oWvQZ14udforMDKEAUvG4g9ym5PK7NGk7M3HmJVujfg6y7jfNRvQh9y8Z+DrLjCbjjc2H3Ky4xe6KynJbMg4OWzdXXt+Tu50/h5eQ9R5zr+byqTbwAQh8dmOZiVbwEQx8dmPRh9yT4aXgb5qnkjnZaQXFpIJIvbiLzyeKHlejLaAaXn0Xd16cs4EGD47H9CF3JVvAwwfG4v1cL/qj4aXhh81TyhuctYF4zjr9yR0UXX51wDgSRsAI66jm7U6/Q5D0zMQ/QZ2JZvBBAuBivoNQaEfBSfkPnqrwRUW24JFa0wN5a00JoDRzq0rs0rmDMMeQWuBrfcQeo7FYGcGEJoAbHigAUAIYacYuuo0XVJ14pCPwSQXuzjGi1pS4MpTmr0pXbU+zOxuaieqQwgAk37ac6c+THanTOC9rfczUcbilhwduGE7H5c09aidt4ZMrpd0MKCi5LwpF/B64/HY3ow+5Jfo3f8A+7G+rh9yT6r8ob7UfDIuLEHjlUXOTAF1QrHE4LnH49G9CH14plH4GA/Gdjn6LCOYoVq/IO6XZFItW2GMuBFRWo1ii94PrQZEtWXz61zjmVcAC7Md8Gl91dOlWt/ALDPx2P8AVwu5PsmeBiFJzUKYEzFiOhEuDXNYAatc2+gr8LoVuFOMFoVJ1JTepoyEITiETlR72dvb1rBOECOPx2CPkg9K3bLA+1HfOZ6wWFZaD2YHTRt+n3SZ9ByPWi3WDGGYNylIpVdsGNxRuU2+JcsNm+QWVc1SA+nmnqUZk9JZsFo00HPTHnXeVsX2MjXmt5XOA7U8sYgsbuUv4f2Qvr/ompZ1E/gHbz6EwYLk5gRFWZISkIJ0xlB4500l3pzEmQ0IihWJGJnOIFeLjUGmFbiRR28JcMKg4uVDG1o1zr6VFBfTUcehSsnaAeK0pvXeHBw9jMooyKb1ITUVRUV16TAyE5i8LOuEODxG7HdYK0SO7irPctIwcM07xsNQB3cqs238iIq75GSmS83nQmHYFaPKgNJOFKrPckZ8Nh0cQA2tSTQAY1J1UVyk7ShxWnycRj83EMe11K4VoTTAoqxakySlJOKIPKs1hk7FaPwfrGMB04c7OD2y5F1CKeWPaqrlKeIVoHAwyjI21kv1PVy06GU73qRpiEIVsoghCEACEIQAIQhAAhCEACEIQAIQhAAhCEACEIQAIQhAEJlh70d85nrBYZl032Rp+SDzOW85TSrokuWsbnOJbcNjgTisoyzyHnIoYYcu9xAcCAWbxi4J/wABVpNMjcn4nFHjRoViixKBRthZGTzAA6We3eWdjlNxcmpsinkHc7e9YsoSzszdVSGN1/pneXEQmHd5zTvzTXsXmSmUjbmPNK4E4H7/ABulsqchLQiBohykR199Cy7ncq43gxtVpukolDiM6H/3V6lTTp8MjPrVcVOKLNJgxA4VF4XofQqsWHk1a0G4ykUt81zoZpuOf42K2y1hzbxxpaIw7SwjkId1gKtUtpR21RPTuIy30HMtFT4EOFEzgZPTQ/cu5296eQ7GmR+6dzt71X+Ofhk3HHyv9G/5Ih1zqCu69OQwNFy7dZMz/wCJ3OO9cvseY/8AE7nHej45+Gc44+UMpqMo5z71JxrAmj+6d/b3qGtiyZ9jaQZOJEdrqwNG+rr12NGcnjBx1YJZyNbZtRsKGS5wG9ZValrmNFu9znDlvu8eBYrTyAtiM4ufKRXO2uh5rdwz0xg8FVqj4nExB91D/wC60qNBU/2UatZz07EXIRKQo7f4b+hpB7FL8GDvfG6F/wDRPpzgytLykQsk4ma8PpfDwe03e60E05FI5DcHdoQDG8pKvbnZlKll9M+uDtoXK0XwSwNRkuOOe2RDKR3FO49S0jgcHEi/y5f1XqoW7kPPPaQyVeTQ4Fna5aFwcWFFlhEEWG5lWwgK0vzQ6uB2hFrFxg8nbySlJYLqhCFYKgIQhAAhCEACEIQAIQhAAhCEACEIQAIQhAAhCEACEIQAIQhAAhCEACEIQAIQhAAhCEACEIQAIQhAAhCEACEIQAIQhAAhCEACEIQAIQhAAhCEACEIQAIQhAAhCEACEIQAIQhAAhCE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hQSEBQUExQWFRUWGBYVGBcVFBcXFRUXFxQXFhgYFhUXHSYeFxokGhgUHy8gIycpLCwsFR8xNTAqNSYrLCkBCQoKDgwOGg8PGikgHCQpKSksKSwpLCwsKSkpLCwpKSwpLCwqLCksLCksKSkpLCkpKSwsLCwpKSwsKSwpLCksKf/AABEIAKQBNAMBIgACEQEDEQH/xAAcAAABBQEBAQAAAAAAAAAAAAAAAwQFBgcCAQj/xABPEAABAgMDBgkEDA0EAwAAAAABAAIDBBEFITEGEkFRYXEHIoGRobHB0fATUpKyIyQyNEJEYnKCk7PhCBQVFhczNUNjc3Si8SWjwtJTVMP/xAAZAQACAwEAAAAAAAAAAAAAAAAAAgMEBQH/xAApEQACAQMCBgICAwEAAAAAAAAAAQIDBBEhMRIiMkFRYRMUQnEzgZEj/9oADAMBAAIRAxEAPwDaZ6ebCZnvrSoFwreTQXBR5yrgec70CvMrPex+fD9cKpTUUODaNpmjN37TtrXoTpZElJotv52y/nO9B3cj87Zfzneg5UnMXuYu8KF42XX87Zfzneg7uXJywlx8J2r3Du5UzMTWcitZTOcG3jE38gxKVpI6pNl+/O6X853oO7lF2hwpSMF+Y98QOpW6C8im8BUmYtFx/Vtp8p4pzMxPLTcVXJqzi95c4lxOJOPNoGxVqlxCOieS3ToTlq9DXIHCdJP9y9/1Tx2J9Dy0lnYOd6Du5YxLyuarNZbatCpSu550wXVaQxrk0Q5XS4+E70HJrF4QZRpve/6t3cqtGhANKrsVjampSfdqejv06fs0NvChI54b5R4JwrCeBuqRSqdHL6UBpnP+rd3LGJ6Ex2kJGVnSwgB9QMAauA7eZW6d0muZFapatdJthy/lPOf9W7uXJ4QpTz3/AFbu5ZNCtQOuLHbwCR1A9CXMRpONDoBBBO7OAqrSnF7MpuM47o1B3CNJj4b/AKp/cj9I8n57/qn9yyqKzs61wWqTAnEzV/0kSXnv+qf3J3KZaS0SFHitc7MgMMSISxwIaA51wIvua64LGyxWGwB/ptrf0rvsoyGsApNsuEpwrSEQVZEeR/KeOxPWZfyhwc/6t3csSsi2GxJSXhBmaYWcC6o41STqU7KKjVryg8I0KdCMo5eTWGZYS5wc70HJdmUkE4F3olZ5KClFLwAqzvKnok+rD2XAW5C1n0SuvyxD1n0Sq3CThoTK6m/Art4eycNsw9Z9Erk27C1n0SoJ7UmWrju6i8HVbQ9lg/L0LWfRK9/LsLWfRKr5Yuc1c+5U9B9aHssX5dhaz6JXv5bhaz6JVaiA3UFb766koWpvt1PQfWh7LALchaz6JXht6FrPolV5JuCPtz9B9aHssRyjg6z6JSb8q4AxLvQcqvFKYzB8ciX7lT0MrWHst78t5YYud6Du5cyWXUrFjMhMc4veaNBhuArQnEiguCzqdckMkBW05b57vs3qalcTk8PBHUt4xTaybahCFfKJDZWupLGvnw/XCpYit85vpBXXKv3sfnw/XCqBUkdiKe5wByqItHKJrHFkNvlHi430Y06idJ2DnC6yjtEQmBjaeVicVtwq0aXcgw2kJGxLJa1ouVS5runpHctW1up80ths2ZjRDWJWnmsJa3oNTykrqHZLHGuZmnWDfzq0wZEFexJQNCzXOUtWzQUYx0SKnN2WRQMe7lNaLtmTESn64+i1THkONVO2MNEr2HTK7DyYzTe8uJ0nuUp+JNaAG3J5+LkroyhOhQvJMmRphv0u6UhGkm+bXapb8UOpKwpMnFR6sZvBDwZGH5gruXM9ZzXC4Co2KYjyhBFGk1N9KcUazU9S4iyhCnimiGTyV/8AECdhXL7Cc4UcSQpcMoRXXtT9rxROxSlzVixIQqxxI81945DiORJwYwcK0oRcQcQdStszDrVVKdhZkfY8HnF46M5W7WvLi4ZFW4oRceJaM9IVgsMf6ba39K77KMq7VWKxP2ba39K77KMtR7GalqZjkvGuI1HrV4kis3sCPmxKa+xaDIPwWZcxw8mrbyzHBZJU4KUgOUJKuwUtLuWcy3glYRwonbQmEA4J6xyeJGz0hc5q7avC1daOITquK3rtwXBA5exRjCmavC1dBeOTCnBSLylXG5N4jkMZDaKo+ZKeRnKLmXUSEiIuci1Gq7Tiu8iP2lB3npa5NZ+JclcgYtbRhfO/4OVyitSCrszb0IQtUySHyq97/Th+uFUw1W3Kj3v9OH64VQnImZDe7U0nmCkjsRT3KB+MGYtCK74LD5NuoZuPSrvIQqNVByJZnZzzi5znHlNVoks25Y9w8zZsUFimkO4UaiTixM5MZyYzOVLSRzlCkStDiHL1KeQpYLuCy5LgUQLk8ZACWEsE3M00GhI1e6beToArUnC7am0bKWHDeWPa5rrtWquu7QmUG9kJKWO5JGXCBLBQr8soehp1Dm1a0tKZUQn0+DXXSmjT4wTOlJa4EVTPcknQAmsWXT5jw69pBGwoMNRjplfmpOijo0TNVmmIaq9sRM1dRItTsxahVnKCHx2HU4Dn4vapyQfnMB2BReUrPYydV/MapqfLNBPWLXoj/JDwSrHYTALNtagHvV32UZQFFY7BbWzrVGuWd9nGW29jEW5iEo+kRp2rRbLfUBZs3HlWjWMeKFRuVymhavVlklCpeXURKOopiAsuRoklACeMKZwAnTHIRGxdpXSTauwnYolEKTYEpFauGDUou462FaXIovHi7bTHUhpoB2p0KJxE0iJ3GTOK5IxkNY+Ch5t2KmI6hZ8XIRIQNoxLimfBXaGfarL/AN4absxwHUk8oJjNhPOkNJ6Co3gcfS14A1k9DHLTt48uShcSxLB9PoQhXSgROVHvf6cP1wqFlTEzZKOfkO6lfspv1H04frhZ7loPaEf5hTrpI5dRVOD5tYY5etaFAh3LPeD13sfKR0laVKtuWPW62bMOhFcykJYAdAI7QnNhx84BPMoZLPgubrBpv0Hnoqxk7awbCqcRdTbq6DzJFrEdl6iTbIbM55oO9Va2cs6ktgmgF1dJxw1KHt+03PLATcRWlbsTQqKhQxXxQi/uHMFapUVuyrUm08IeQ4rnm8nXW/HSiG01xqakk44XdlORIEkYa95xu69K5DH3u3gg1ppx6PTVtIrs9ESuc6t4Gdd5wAqOYU5Uq5xpUG6pF1cKkA4b+dJQYOa68Y0BBJJwOnTfjybSPYbX5ubjQ5tTjQONN5wI2BdwLklLNt6JBcM01wBFbtt3OtDsi1WR4Yc030FRpBWP0INb9YB239tE/si3Hy8QOabtI0OGN/XyhV6tJS1W5NCeNzVZk4qi5VvNQ1uLnADeTRS1oW/nwmRYeBxGkG6oNNNFElwizbPkgu5TQDoLlQ2ZditCUk5HMhgagFB5Tt9hfuPUreYNGqpZV/qn7j1Fcg8sZ7EW1WfJoe0bT/pz9nFVZCtGTHvG0v6c/ZxVuvYwluYZ5P2WnyqdK0KymXAKiwG50wPnLQrLZcNio3L0NG1W7J2SZRS8vDUXLtBIrov7O0qWl1mM0R4w3geNicg602aQlSV1EYtFZnClSN29Lw8E1Y65LwzcuoVnMw+iThPXM09Jyx8eOVR9x1sOw5e1SbTUrtz0wojEKauSsWImz3ml47UrHQjE0qHngpSIb/GpRs8hDFJyqb7DE3FMOB/9sS293qOUtlJDrCf809SieB79sS293qOWtbvkM2660fUSEIVopkTlMPa/04frtVCypgF0nHGd+7d8HZvV/wApfe5+fD+0aqVbo9qxv5bupOtiKW5n/BweKd5WqyLVlPB0OKTt7Vq9nC5ZFfrZs0+hHNrM4hWNxJ4w4zgMGxYjudx8cq2S1jxDuWG2q72xE+e71iu0Fqcm+UlYk46NEqTs0DAUG4J9KwSACRjgPHPTYo6zG1aRffQXU0mhrfvU1BYSbxt14YVN/Xo3K6tNimzmHDBNbsAak6aXjOwGnp5H8SXqBm4Ux16+TuXUCCLiONibhWgJu0XadP3rz76DweTp6CniLIi3ilCNFDfrF9+iuPMlYMO46M3M6zduoR4omz3XHbfTXxdRxFKjm5HVlswFbhS+43UNdpuIO6icRiM7LC+lwB5q0J5qKCicWtd+vAYbrlbZ0ChOg3137OhVifg9ujakkPEeZOWzmuMN3uX0uOAdoPWOZS9ixPbTidQHSVQ3RM11RoPT4orvYzvZgdbQe1UK8FnJeoSysF9pVqqGU8OrH7irfANWqsZRs4rlXjoyYrUMkgGuIBw1iutWnJo0kLTJPxc6P4cZVGSd7G3dTmu7Fa8nX/6dauyWd9nGW7+JiYwzH7G40cneelaDZ7qBUPJ1tYhO7rV5k1n3JpWuxOy7sFJwIncoaXi0T+BG2+PHWs/BfJiFEu1+KJYu71Hw5nxglREu5uxdwJgdNdzj/PcnEJ9MPGKjfxg6vFcap3Lv0UQjjWh7NnqSMsfHQlIt46OlJQ8MdfUuNanVsO4bu1exYiQzvHLtScWNT7yaeO9daFwJRZyri2hupouNdR0pIxdoXMZ9caJJ8elaAEjWea8YKMkS0CI9Rs5GqE8ivuvUbMJkzuCBtZlQ7dRQXBDdbMsNrx/Y5WW0oRAvCrfBjxbflx/Fij/biLSttmjOu90z6hQhCuFEi8pPe5+cz1wqNlK+knHP8N3UrzlIfa7t7PWCoGWTqSMf5hUi2I5blM4PhxBvPWtWs8XLKsgTxB40rVbNPFWRV62bMehDe2/cHcsOnKGM463Rb90Q9i2y3olGHlWGuqYYiaGxHg/SdX/l0J6G7I6mxMSL8By7LhXxuU9Jxbhq24c28KtyD64+NfVip2Vi06tX3K0mVWiekINTXs13muvvO9ex4JobwRddvrTfo28ybS8xu31vBuNOW7n06H8sc4upUnVr1jDG6v0qYYSIjZDPsrO2GovpVowFabwLtTToKfSNnZo5RowOYBQOAvpQ+Kr108AdV9KUuuvAuv19SXZNZwqByUIArfQjn50xxjSeGaM01uNL9Y/z1KvTx1eB4opm0X1N531vvw7etQM1eT4vxUch0iFmm1cBoVys/iRIQ+TTmAVUlYHlI7G6yNtBp8bVY7Qj5keXGguI/scexVK2rSLlHTLNHlHVYFA5Rs4pUrZsWrAo/KAVYVUTLKWpg1tTkSHMRAyI9or8FxGIB0FaHwU2hEi2bbflHufmyopnGtKwpiuO4LOMph7ZfydSv3BB+zbc/pR9nMrYj0oyKnUyv5MsvdvHQrlLalV8nINGV11PjkCtcpCuVSu9S9bRxEfQXlP4dSLqA7RUJnAgp/LsNb1ULg9l4fjxypfx/lIQ3pQPTcOSPJ5EKVgTNLvA5ORIRHLgtLvc3aa33Hn67knDhj5yiRMUHDUbkkIhBvw1muBuG9NY/EFSS6mtudQbQ3Rco384aG73OF3wburbsUipt7ELqKO5OOiUuuJxu0gUw2pGYj7uXUo99qB0QAatmH+epexYtNgF6SccEkGnqjvOGju510HeB96bQ333JXOA37TeouElyeRSmMUiuu/Sl40ag8dNUwjvquqIZEbUiZ1VV8goeblLLjR5R554DyrHMGqj8lJSmUMi/Q4P52w3g9BatC3epnXK0PopCEK4USKym97O3t9YLPctz7Qj/NK0HKh1JZ29ugnTsWb5cRvaMbHDzSNO0J10kcupFVyDPFC0+Qj8VZpkTBIhhXiFGpcses+dm5TjmCDKiYpCca6D1FZPkwwRGxYTtNDfrI+4LRcoYpMJw2LOMnmlk1EbqzhhqfTWpKS/5yZFU0nFfs8htdBiGHE0YHQRfTuUsyY8X68ccN3QpK2LD8uwOb7tuG0alXAxzQQagg6brx1X+ApoTU17IJwcWWSzn99acmu6/wC5TGeCC03GtbiRhUXHZfzbyqtJzN2NDfW+h1YqbgTQIoTfdhW+tOcXVpsU6IGhKPHOdUmmcbxvJvTySi0aOUn/ACd7hjoUHOzY+CTroTU7L9Yu301pWWnqgO21vphrO2lE2TmBedjVJvx27fGtQs5G082yu5OJiYcfGv7sdyc2Vk++M7OfxWDTQ1dsHf4EU5qKyySEXLRCmTFlUBjHE1AGr7+9RmVk1SblR8tx6A3tV1jQgxtAKAYALMspY5daUAaizpee4KnTfyVG34Lc1wQwvKNYseb4q9tB+cCmMg6jE8catVbuW0jEMs5fNmnbR47FduB5tbOtwDTKtH+3MqF4RrOpR+o051YeBAVk7Z/kM9SYWvSlmCZkVo4qNCdjWdRgA1BWKWk7vvUfZrhQX6T1qel6KnUepep6I7hStNFU5hS9dFErCO7xtTyAwUvvUGSUYwoRqRoHL0JR0HRQp+YLbhTpXv4unTEI3MPjuXWddTA9CkYkvdgm74C7oCZA2y6Jmi7O2toNGPursMdighLGtbia31rQ4VxI19CuEeFXHR14puIA1cg0dylhV4VggqUeN5IOQsF8N2fxr7q10Dx0KSEO6+vMp2StR0OG6FmhzDi0kigpQgEXitx5NqaTkBpPEzs0jBwFQdVRjvuS1GpaklJOGhFMZQoES/xgnolENktSh0JskfHh7Lkx8gG17dCnjBTSYgCupcyBDxGVuoUvkxJ0tOTdpbFdzOhPHWAu43i9K5Mx62jKj5fLcxysUNyvX2NnQhC0DNInKn3q/k61lHCNN0lhD0xHgcgNStWyp96v5OtYlwix6zEu3QL/AO4Js4ixUszRM5MSoDApxyYWCykMKRcL1iSeWb60GVtQ6w3DYR0LNbMvnYtNOcedwK0m3IlIZOw9Sz/J2XzokSJrcQNwU9J4hIr1FmcS82aLkrMWLDim9orr0okWXBSEMKplp5RNjKKXaeScaEaw2l7dhNRspuUYZh0Ooex7a6HAjpFx0Y9C1mXiJ7DeNSswuXsyrKguxjrrPjRGEthxKAVDg1xFaDHA0N+gqYsXJCZjQGHNDWkfCdeb6k3C8E1WlRZjcuWx6C5M7l9gVFFas7I5kIAxOO8c3MnscAYJ/MxFGRzVVJScnlsnisLCI6fNyynKJubaUInTmesQtZmWXLLsvoebFgxBoJ6w7sKs2z5sEddcuTRZB9WBPoW5Qtjx6sG5TcJQyLKKVwhQgYD7sB21XvAw/NkLaOqWaeaHM6Url1fAeNhS/wCD/ZwmINqwSS0RYUGGSMQHiYaSK6b1oWvQZ14udforMDKEAUvG4g9ym5PK7NGk7M3HmJVujfg6y7jfNRvQh9y8Z+DrLjCbjjc2H3Ky4xe6KynJbMg4OWzdXXt+Tu50/h5eQ9R5zr+byqTbwAQh8dmOZiVbwEQx8dmPRh9yT4aXgb5qnkjnZaQXFpIJIvbiLzyeKHlejLaAaXn0Xd16cs4EGD47H9CF3JVvAwwfG4v1cL/qj4aXhh81TyhuctYF4zjr9yR0UXX51wDgSRsAI66jm7U6/Q5D0zMQ/QZ2JZvBBAuBivoNQaEfBSfkPnqrwRUW24JFa0wN5a00JoDRzq0rs0rmDMMeQWuBrfcQeo7FYGcGEJoAbHigAUAIYacYuuo0XVJ14pCPwSQXuzjGi1pS4MpTmr0pXbU+zOxuaieqQwgAk37ac6c+THanTOC9rfczUcbilhwduGE7H5c09aidt4ZMrpd0MKCi5LwpF/B64/HY3ow+5Jfo3f8A+7G+rh9yT6r8ob7UfDIuLEHjlUXOTAF1QrHE4LnH49G9CH14plH4GA/Gdjn6LCOYoVq/IO6XZFItW2GMuBFRWo1ii94PrQZEtWXz61zjmVcAC7Md8Gl91dOlWt/ALDPx2P8AVwu5PsmeBiFJzUKYEzFiOhEuDXNYAatc2+gr8LoVuFOMFoVJ1JTepoyEITiETlR72dvb1rBOECOPx2CPkg9K3bLA+1HfOZ6wWFZaD2YHTRt+n3SZ9ByPWi3WDGGYNylIpVdsGNxRuU2+JcsNm+QWVc1SA+nmnqUZk9JZsFo00HPTHnXeVsX2MjXmt5XOA7U8sYgsbuUv4f2Qvr/ompZ1E/gHbz6EwYLk5gRFWZISkIJ0xlB4500l3pzEmQ0IihWJGJnOIFeLjUGmFbiRR28JcMKg4uVDG1o1zr6VFBfTUcehSsnaAeK0pvXeHBw9jMooyKb1ITUVRUV16TAyE5i8LOuEODxG7HdYK0SO7irPctIwcM07xsNQB3cqs238iIq75GSmS83nQmHYFaPKgNJOFKrPckZ8Nh0cQA2tSTQAY1J1UVyk7ShxWnycRj83EMe11K4VoTTAoqxakySlJOKIPKs1hk7FaPwfrGMB04c7OD2y5F1CKeWPaqrlKeIVoHAwyjI21kv1PVy06GU73qRpiEIVsoghCEACEIQAIQhAAhCEACEIQAIQhAAhCEACEIQAIQhAEJlh70d85nrBYZl032Rp+SDzOW85TSrokuWsbnOJbcNjgTisoyzyHnIoYYcu9xAcCAWbxi4J/wABVpNMjcn4nFHjRoViixKBRthZGTzAA6We3eWdjlNxcmpsinkHc7e9YsoSzszdVSGN1/pneXEQmHd5zTvzTXsXmSmUjbmPNK4E4H7/ABulsqchLQiBohykR199Cy7ncq43gxtVpukolDiM6H/3V6lTTp8MjPrVcVOKLNJgxA4VF4XofQqsWHk1a0G4ykUt81zoZpuOf42K2y1hzbxxpaIw7SwjkId1gKtUtpR21RPTuIy30HMtFT4EOFEzgZPTQ/cu5296eQ7GmR+6dzt71X+Ofhk3HHyv9G/5Ih1zqCu69OQwNFy7dZMz/wCJ3OO9cvseY/8AE7nHej45+Gc44+UMpqMo5z71JxrAmj+6d/b3qGtiyZ9jaQZOJEdrqwNG+rr12NGcnjBx1YJZyNbZtRsKGS5wG9ZValrmNFu9znDlvu8eBYrTyAtiM4ufKRXO2uh5rdwz0xg8FVqj4nExB91D/wC60qNBU/2UatZz07EXIRKQo7f4b+hpB7FL8GDvfG6F/wDRPpzgytLykQsk4ma8PpfDwe03e60E05FI5DcHdoQDG8pKvbnZlKll9M+uDtoXK0XwSwNRkuOOe2RDKR3FO49S0jgcHEi/y5f1XqoW7kPPPaQyVeTQ4Fna5aFwcWFFlhEEWG5lWwgK0vzQ6uB2hFrFxg8nbySlJYLqhCFYKgIQhAAhCEACEIQAIQhAAhCEACEIQAIQhAAhCEACEIQAIQhAAhCEACEIQAIQhAAhCEACEIQAIQhAAhCEACEIQAIQhAAhCEACEIQAIQhAAhCEACEIQAIQhAAhCEACEIQAIQhAAhCEA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hQSEBQUExQWFRUWGBYVGBcVFBcXFRUXFxQXFhgYFhUXHSYeFxokGhgUHy8gIycpLCwsFR8xNTAqNSYrLCkBCQoKDgwOGg8PGikgHCQpKSksKSwpLCwsKSkpLCwpKSwpLCwqLCksLCksKSkpLCkpKSwsLCwpKSwsKSwpLCksKf/AABEIAKQBNAMBIgACEQEDEQH/xAAcAAABBQEBAQAAAAAAAAAAAAAAAwQFBgcCAQj/xABPEAABAgMDBgkEDA0EAwAAAAABAAIDBBEFITEGEkFRYXEHIoGRobHB0fATUpKyIyQyNEJEYnKCk7PhCBQVFhczNUNjc3Si8SWjwtJTVMP/xAAZAQACAwEAAAAAAAAAAAAAAAAAAgMEBQH/xAApEQACAQMCBgICAwEAAAAAAAAAAQIDBBEhMRIiMkFRYRMUQnEzgZEj/9oADAMBAAIRAxEAPwDaZ6ebCZnvrSoFwreTQXBR5yrgec70CvMrPex+fD9cKpTUUODaNpmjN37TtrXoTpZElJotv52y/nO9B3cj87Zfzneg5UnMXuYu8KF42XX87Zfzneg7uXJywlx8J2r3Du5UzMTWcitZTOcG3jE38gxKVpI6pNl+/O6X853oO7lF2hwpSMF+Y98QOpW6C8im8BUmYtFx/Vtp8p4pzMxPLTcVXJqzi95c4lxOJOPNoGxVqlxCOieS3ToTlq9DXIHCdJP9y9/1Tx2J9Dy0lnYOd6Du5YxLyuarNZbatCpSu550wXVaQxrk0Q5XS4+E70HJrF4QZRpve/6t3cqtGhANKrsVjampSfdqejv06fs0NvChI54b5R4JwrCeBuqRSqdHL6UBpnP+rd3LGJ6Ex2kJGVnSwgB9QMAauA7eZW6d0muZFapatdJthy/lPOf9W7uXJ4QpTz3/AFbu5ZNCtQOuLHbwCR1A9CXMRpONDoBBBO7OAqrSnF7MpuM47o1B3CNJj4b/AKp/cj9I8n57/qn9yyqKzs61wWqTAnEzV/0kSXnv+qf3J3KZaS0SFHitc7MgMMSISxwIaA51wIvua64LGyxWGwB/ptrf0rvsoyGsApNsuEpwrSEQVZEeR/KeOxPWZfyhwc/6t3csSsi2GxJSXhBmaYWcC6o41STqU7KKjVryg8I0KdCMo5eTWGZYS5wc70HJdmUkE4F3olZ5KClFLwAqzvKnok+rD2XAW5C1n0SuvyxD1n0Sq3CThoTK6m/Art4eycNsw9Z9Erk27C1n0SoJ7UmWrju6i8HVbQ9lg/L0LWfRK9/LsLWfRKr5Yuc1c+5U9B9aHssX5dhaz6JXv5bhaz6JVaiA3UFb766koWpvt1PQfWh7LALchaz6JXht6FrPolV5JuCPtz9B9aHssRyjg6z6JSb8q4AxLvQcqvFKYzB8ciX7lT0MrWHst78t5YYud6Du5cyWXUrFjMhMc4veaNBhuArQnEiguCzqdckMkBW05b57vs3qalcTk8PBHUt4xTaybahCFfKJDZWupLGvnw/XCpYit85vpBXXKv3sfnw/XCqBUkdiKe5wByqItHKJrHFkNvlHi430Y06idJ2DnC6yjtEQmBjaeVicVtwq0aXcgw2kJGxLJa1ouVS5runpHctW1up80ths2ZjRDWJWnmsJa3oNTykrqHZLHGuZmnWDfzq0wZEFexJQNCzXOUtWzQUYx0SKnN2WRQMe7lNaLtmTESn64+i1THkONVO2MNEr2HTK7DyYzTe8uJ0nuUp+JNaAG3J5+LkroyhOhQvJMmRphv0u6UhGkm+bXapb8UOpKwpMnFR6sZvBDwZGH5gruXM9ZzXC4Co2KYjyhBFGk1N9KcUazU9S4iyhCnimiGTyV/8AECdhXL7Cc4UcSQpcMoRXXtT9rxROxSlzVixIQqxxI81945DiORJwYwcK0oRcQcQdStszDrVVKdhZkfY8HnF46M5W7WvLi4ZFW4oRceJaM9IVgsMf6ba39K77KMq7VWKxP2ba39K77KMtR7GalqZjkvGuI1HrV4kis3sCPmxKa+xaDIPwWZcxw8mrbyzHBZJU4KUgOUJKuwUtLuWcy3glYRwonbQmEA4J6xyeJGz0hc5q7avC1daOITquK3rtwXBA5exRjCmavC1dBeOTCnBSLylXG5N4jkMZDaKo+ZKeRnKLmXUSEiIuci1Gq7Tiu8iP2lB3npa5NZ+JclcgYtbRhfO/4OVyitSCrszb0IQtUySHyq97/Th+uFUw1W3Kj3v9OH64VQnImZDe7U0nmCkjsRT3KB+MGYtCK74LD5NuoZuPSrvIQqNVByJZnZzzi5znHlNVoks25Y9w8zZsUFimkO4UaiTixM5MZyYzOVLSRzlCkStDiHL1KeQpYLuCy5LgUQLk8ZACWEsE3M00GhI1e6beToArUnC7am0bKWHDeWPa5rrtWquu7QmUG9kJKWO5JGXCBLBQr8soehp1Dm1a0tKZUQn0+DXXSmjT4wTOlJa4EVTPcknQAmsWXT5jw69pBGwoMNRjplfmpOijo0TNVmmIaq9sRM1dRItTsxahVnKCHx2HU4Dn4vapyQfnMB2BReUrPYydV/MapqfLNBPWLXoj/JDwSrHYTALNtagHvV32UZQFFY7BbWzrVGuWd9nGW29jEW5iEo+kRp2rRbLfUBZs3HlWjWMeKFRuVymhavVlklCpeXURKOopiAsuRoklACeMKZwAnTHIRGxdpXSTauwnYolEKTYEpFauGDUou462FaXIovHi7bTHUhpoB2p0KJxE0iJ3GTOK5IxkNY+Ch5t2KmI6hZ8XIRIQNoxLimfBXaGfarL/AN4absxwHUk8oJjNhPOkNJ6Co3gcfS14A1k9DHLTt48uShcSxLB9PoQhXSgROVHvf6cP1wqFlTEzZKOfkO6lfspv1H04frhZ7loPaEf5hTrpI5dRVOD5tYY5etaFAh3LPeD13sfKR0laVKtuWPW62bMOhFcykJYAdAI7QnNhx84BPMoZLPgubrBpv0Hnoqxk7awbCqcRdTbq6DzJFrEdl6iTbIbM55oO9Va2cs6ktgmgF1dJxw1KHt+03PLATcRWlbsTQqKhQxXxQi/uHMFapUVuyrUm08IeQ4rnm8nXW/HSiG01xqakk44XdlORIEkYa95xu69K5DH3u3gg1ppx6PTVtIrs9ESuc6t4Gdd5wAqOYU5Uq5xpUG6pF1cKkA4b+dJQYOa68Y0BBJJwOnTfjybSPYbX5ubjQ5tTjQONN5wI2BdwLklLNt6JBcM01wBFbtt3OtDsi1WR4Yc030FRpBWP0INb9YB239tE/si3Hy8QOabtI0OGN/XyhV6tJS1W5NCeNzVZk4qi5VvNQ1uLnADeTRS1oW/nwmRYeBxGkG6oNNNFElwizbPkgu5TQDoLlQ2ZditCUk5HMhgagFB5Tt9hfuPUreYNGqpZV/qn7j1Fcg8sZ7EW1WfJoe0bT/pz9nFVZCtGTHvG0v6c/ZxVuvYwluYZ5P2WnyqdK0KymXAKiwG50wPnLQrLZcNio3L0NG1W7J2SZRS8vDUXLtBIrov7O0qWl1mM0R4w3geNicg602aQlSV1EYtFZnClSN29Lw8E1Y65LwzcuoVnMw+iThPXM09Jyx8eOVR9x1sOw5e1SbTUrtz0wojEKauSsWImz3ml47UrHQjE0qHngpSIb/GpRs8hDFJyqb7DE3FMOB/9sS293qOUtlJDrCf809SieB79sS293qOWtbvkM2660fUSEIVopkTlMPa/04frtVCypgF0nHGd+7d8HZvV/wApfe5+fD+0aqVbo9qxv5bupOtiKW5n/BweKd5WqyLVlPB0OKTt7Vq9nC5ZFfrZs0+hHNrM4hWNxJ4w4zgMGxYjudx8cq2S1jxDuWG2q72xE+e71iu0Fqcm+UlYk46NEqTs0DAUG4J9KwSACRjgPHPTYo6zG1aRffQXU0mhrfvU1BYSbxt14YVN/Xo3K6tNimzmHDBNbsAak6aXjOwGnp5H8SXqBm4Ux16+TuXUCCLiONibhWgJu0XadP3rz76DweTp6CniLIi3ilCNFDfrF9+iuPMlYMO46M3M6zduoR4omz3XHbfTXxdRxFKjm5HVlswFbhS+43UNdpuIO6icRiM7LC+lwB5q0J5qKCicWtd+vAYbrlbZ0ChOg3137OhVifg9ujakkPEeZOWzmuMN3uX0uOAdoPWOZS9ixPbTidQHSVQ3RM11RoPT4orvYzvZgdbQe1UK8FnJeoSysF9pVqqGU8OrH7irfANWqsZRs4rlXjoyYrUMkgGuIBw1iutWnJo0kLTJPxc6P4cZVGSd7G3dTmu7Fa8nX/6dauyWd9nGW7+JiYwzH7G40cneelaDZ7qBUPJ1tYhO7rV5k1n3JpWuxOy7sFJwIncoaXi0T+BG2+PHWs/BfJiFEu1+KJYu71Hw5nxglREu5uxdwJgdNdzj/PcnEJ9MPGKjfxg6vFcap3Lv0UQjjWh7NnqSMsfHQlIt46OlJQ8MdfUuNanVsO4bu1exYiQzvHLtScWNT7yaeO9daFwJRZyri2hupouNdR0pIxdoXMZ9caJJ8elaAEjWea8YKMkS0CI9Rs5GqE8ivuvUbMJkzuCBtZlQ7dRQXBDdbMsNrx/Y5WW0oRAvCrfBjxbflx/Fij/biLSttmjOu90z6hQhCuFEi8pPe5+cz1wqNlK+knHP8N3UrzlIfa7t7PWCoGWTqSMf5hUi2I5blM4PhxBvPWtWs8XLKsgTxB40rVbNPFWRV62bMehDe2/cHcsOnKGM463Rb90Q9i2y3olGHlWGuqYYiaGxHg/SdX/l0J6G7I6mxMSL8By7LhXxuU9Jxbhq24c28KtyD64+NfVip2Vi06tX3K0mVWiekINTXs13muvvO9ex4JobwRddvrTfo28ybS8xu31vBuNOW7n06H8sc4upUnVr1jDG6v0qYYSIjZDPsrO2GovpVowFabwLtTToKfSNnZo5RowOYBQOAvpQ+Kr108AdV9KUuuvAuv19SXZNZwqByUIArfQjn50xxjSeGaM01uNL9Y/z1KvTx1eB4opm0X1N531vvw7etQM1eT4vxUch0iFmm1cBoVys/iRIQ+TTmAVUlYHlI7G6yNtBp8bVY7Qj5keXGguI/scexVK2rSLlHTLNHlHVYFA5Rs4pUrZsWrAo/KAVYVUTLKWpg1tTkSHMRAyI9or8FxGIB0FaHwU2hEi2bbflHufmyopnGtKwpiuO4LOMph7ZfydSv3BB+zbc/pR9nMrYj0oyKnUyv5MsvdvHQrlLalV8nINGV11PjkCtcpCuVSu9S9bRxEfQXlP4dSLqA7RUJnAgp/LsNb1ULg9l4fjxypfx/lIQ3pQPTcOSPJ5EKVgTNLvA5ORIRHLgtLvc3aa33Hn67knDhj5yiRMUHDUbkkIhBvw1muBuG9NY/EFSS6mtudQbQ3Rco384aG73OF3wburbsUipt7ELqKO5OOiUuuJxu0gUw2pGYj7uXUo99qB0QAatmH+epexYtNgF6SccEkGnqjvOGju510HeB96bQ333JXOA37TeouElyeRSmMUiuu/Sl40ag8dNUwjvquqIZEbUiZ1VV8goeblLLjR5R554DyrHMGqj8lJSmUMi/Q4P52w3g9BatC3epnXK0PopCEK4USKym97O3t9YLPctz7Qj/NK0HKh1JZ29ugnTsWb5cRvaMbHDzSNO0J10kcupFVyDPFC0+Qj8VZpkTBIhhXiFGpcses+dm5TjmCDKiYpCca6D1FZPkwwRGxYTtNDfrI+4LRcoYpMJw2LOMnmlk1EbqzhhqfTWpKS/5yZFU0nFfs8htdBiGHE0YHQRfTuUsyY8X68ccN3QpK2LD8uwOb7tuG0alXAxzQQagg6brx1X+ApoTU17IJwcWWSzn99acmu6/wC5TGeCC03GtbiRhUXHZfzbyqtJzN2NDfW+h1YqbgTQIoTfdhW+tOcXVpsU6IGhKPHOdUmmcbxvJvTySi0aOUn/ACd7hjoUHOzY+CTroTU7L9Yu301pWWnqgO21vphrO2lE2TmBedjVJvx27fGtQs5G082yu5OJiYcfGv7sdyc2Vk++M7OfxWDTQ1dsHf4EU5qKyySEXLRCmTFlUBjHE1AGr7+9RmVk1SblR8tx6A3tV1jQgxtAKAYALMspY5daUAaizpee4KnTfyVG34Lc1wQwvKNYseb4q9tB+cCmMg6jE8catVbuW0jEMs5fNmnbR47FduB5tbOtwDTKtH+3MqF4RrOpR+o051YeBAVk7Z/kM9SYWvSlmCZkVo4qNCdjWdRgA1BWKWk7vvUfZrhQX6T1qel6KnUepep6I7hStNFU5hS9dFErCO7xtTyAwUvvUGSUYwoRqRoHL0JR0HRQp+YLbhTpXv4unTEI3MPjuXWddTA9CkYkvdgm74C7oCZA2y6Jmi7O2toNGPursMdighLGtbia31rQ4VxI19CuEeFXHR14puIA1cg0dylhV4VggqUeN5IOQsF8N2fxr7q10Dx0KSEO6+vMp2StR0OG6FmhzDi0kigpQgEXitx5NqaTkBpPEzs0jBwFQdVRjvuS1GpaklJOGhFMZQoES/xgnolENktSh0JskfHh7Lkx8gG17dCnjBTSYgCupcyBDxGVuoUvkxJ0tOTdpbFdzOhPHWAu43i9K5Mx62jKj5fLcxysUNyvX2NnQhC0DNInKn3q/k61lHCNN0lhD0xHgcgNStWyp96v5OtYlwix6zEu3QL/AO4Js4ixUszRM5MSoDApxyYWCykMKRcL1iSeWb60GVtQ6w3DYR0LNbMvnYtNOcedwK0m3IlIZOw9Sz/J2XzokSJrcQNwU9J4hIr1FmcS82aLkrMWLDim9orr0okWXBSEMKplp5RNjKKXaeScaEaw2l7dhNRspuUYZh0Ooex7a6HAjpFx0Y9C1mXiJ7DeNSswuXsyrKguxjrrPjRGEthxKAVDg1xFaDHA0N+gqYsXJCZjQGHNDWkfCdeb6k3C8E1WlRZjcuWx6C5M7l9gVFFas7I5kIAxOO8c3MnscAYJ/MxFGRzVVJScnlsnisLCI6fNyynKJubaUInTmesQtZmWXLLsvoebFgxBoJ6w7sKs2z5sEddcuTRZB9WBPoW5Qtjx6sG5TcJQyLKKVwhQgYD7sB21XvAw/NkLaOqWaeaHM6Url1fAeNhS/wCD/ZwmINqwSS0RYUGGSMQHiYaSK6b1oWvQZ14udforMDKEAUvG4g9ym5PK7NGk7M3HmJVujfg6y7jfNRvQh9y8Z+DrLjCbjjc2H3Ky4xe6KynJbMg4OWzdXXt+Tu50/h5eQ9R5zr+byqTbwAQh8dmOZiVbwEQx8dmPRh9yT4aXgb5qnkjnZaQXFpIJIvbiLzyeKHlejLaAaXn0Xd16cs4EGD47H9CF3JVvAwwfG4v1cL/qj4aXhh81TyhuctYF4zjr9yR0UXX51wDgSRsAI66jm7U6/Q5D0zMQ/QZ2JZvBBAuBivoNQaEfBSfkPnqrwRUW24JFa0wN5a00JoDRzq0rs0rmDMMeQWuBrfcQeo7FYGcGEJoAbHigAUAIYacYuuo0XVJ14pCPwSQXuzjGi1pS4MpTmr0pXbU+zOxuaieqQwgAk37ac6c+THanTOC9rfczUcbilhwduGE7H5c09aidt4ZMrpd0MKCi5LwpF/B64/HY3ow+5Jfo3f8A+7G+rh9yT6r8ob7UfDIuLEHjlUXOTAF1QrHE4LnH49G9CH14plH4GA/Gdjn6LCOYoVq/IO6XZFItW2GMuBFRWo1ii94PrQZEtWXz61zjmVcAC7Md8Gl91dOlWt/ALDPx2P8AVwu5PsmeBiFJzUKYEzFiOhEuDXNYAatc2+gr8LoVuFOMFoVJ1JTepoyEITiETlR72dvb1rBOECOPx2CPkg9K3bLA+1HfOZ6wWFZaD2YHTRt+n3SZ9ByPWi3WDGGYNylIpVdsGNxRuU2+JcsNm+QWVc1SA+nmnqUZk9JZsFo00HPTHnXeVsX2MjXmt5XOA7U8sYgsbuUv4f2Qvr/ompZ1E/gHbz6EwYLk5gRFWZISkIJ0xlB4500l3pzEmQ0IihWJGJnOIFeLjUGmFbiRR28JcMKg4uVDG1o1zr6VFBfTUcehSsnaAeK0pvXeHBw9jMooyKb1ITUVRUV16TAyE5i8LOuEODxG7HdYK0SO7irPctIwcM07xsNQB3cqs238iIq75GSmS83nQmHYFaPKgNJOFKrPckZ8Nh0cQA2tSTQAY1J1UVyk7ShxWnycRj83EMe11K4VoTTAoqxakySlJOKIPKs1hk7FaPwfrGMB04c7OD2y5F1CKeWPaqrlKeIVoHAwyjI21kv1PVy06GU73qRpiEIVsoghCEACEIQAIQhAAhCEACEIQAIQhAAhCEACEIQAIQhAEJlh70d85nrBYZl032Rp+SDzOW85TSrokuWsbnOJbcNjgTisoyzyHnIoYYcu9xAcCAWbxi4J/wABVpNMjcn4nFHjRoViixKBRthZGTzAA6We3eWdjlNxcmpsinkHc7e9YsoSzszdVSGN1/pneXEQmHd5zTvzTXsXmSmUjbmPNK4E4H7/ABulsqchLQiBohykR199Cy7ncq43gxtVpukolDiM6H/3V6lTTp8MjPrVcVOKLNJgxA4VF4XofQqsWHk1a0G4ykUt81zoZpuOf42K2y1hzbxxpaIw7SwjkId1gKtUtpR21RPTuIy30HMtFT4EOFEzgZPTQ/cu5296eQ7GmR+6dzt71X+Ofhk3HHyv9G/5Ih1zqCu69OQwNFy7dZMz/wCJ3OO9cvseY/8AE7nHej45+Gc44+UMpqMo5z71JxrAmj+6d/b3qGtiyZ9jaQZOJEdrqwNG+rr12NGcnjBx1YJZyNbZtRsKGS5wG9ZValrmNFu9znDlvu8eBYrTyAtiM4ufKRXO2uh5rdwz0xg8FVqj4nExB91D/wC60qNBU/2UatZz07EXIRKQo7f4b+hpB7FL8GDvfG6F/wDRPpzgytLykQsk4ma8PpfDwe03e60E05FI5DcHdoQDG8pKvbnZlKll9M+uDtoXK0XwSwNRkuOOe2RDKR3FO49S0jgcHEi/y5f1XqoW7kPPPaQyVeTQ4Fna5aFwcWFFlhEEWG5lWwgK0vzQ6uB2hFrFxg8nbySlJYLqhCFYKgIQhAAhCEACEIQAIQhAAhCEACEIQAIQhAAhCEACEIQAIQhAAhCEACEIQAIQhAAhCEACEIQAIQhAAhCEACEIQAIQhAAhCEACEIQAIQhAAhCEACEIQAIQhAAhCEACEIQAIQhAAhCEAf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data:image/jpeg;base64,/9j/4AAQSkZJRgABAQAAAQABAAD/2wCEAAkGBhQSEBQUExQWFRUWGBYVGBcVFBcXFRUXFxQXFhgYFhUXHSYeFxokGhgUHy8gIycpLCwsFR8xNTAqNSYrLCkBCQoKDgwOGg8PGikgHCQpKSksKSwpLCwsKSkpLCwpKSwpLCwqLCksLCksKSkpLCkpKSwsLCwpKSwsKSwpLCksKf/AABEIAKQBNAMBIgACEQEDEQH/xAAcAAABBQEBAQAAAAAAAAAAAAAAAwQFBgcCAQj/xABPEAABAgMDBgkEDA0EAwAAAAABAAIDBBEFITEGEkFRYXEHIoGRobHB0fATUpKyIyQyNEJEYnKCk7PhCBQVFhczNUNjc3Si8SWjwtJTVMP/xAAZAQACAwEAAAAAAAAAAAAAAAAAAgMEBQH/xAApEQACAQMCBgICAwEAAAAAAAAAAQIDBBEhMRIiMkFRYRMUQnEzgZEj/9oADAMBAAIRAxEAPwDaZ6ebCZnvrSoFwreTQXBR5yrgec70CvMrPex+fD9cKpTUUODaNpmjN37TtrXoTpZElJotv52y/nO9B3cj87Zfzneg5UnMXuYu8KF42XX87Zfzneg7uXJywlx8J2r3Du5UzMTWcitZTOcG3jE38gxKVpI6pNl+/O6X853oO7lF2hwpSMF+Y98QOpW6C8im8BUmYtFx/Vtp8p4pzMxPLTcVXJqzi95c4lxOJOPNoGxVqlxCOieS3ToTlq9DXIHCdJP9y9/1Tx2J9Dy0lnYOd6Du5YxLyuarNZbatCpSu550wXVaQxrk0Q5XS4+E70HJrF4QZRpve/6t3cqtGhANKrsVjampSfdqejv06fs0NvChI54b5R4JwrCeBuqRSqdHL6UBpnP+rd3LGJ6Ex2kJGVnSwgB9QMAauA7eZW6d0muZFapatdJthy/lPOf9W7uXJ4QpTz3/AFbu5ZNCtQOuLHbwCR1A9CXMRpONDoBBBO7OAqrSnF7MpuM47o1B3CNJj4b/AKp/cj9I8n57/qn9yyqKzs61wWqTAnEzV/0kSXnv+qf3J3KZaS0SFHitc7MgMMSISxwIaA51wIvua64LGyxWGwB/ptrf0rvsoyGsApNsuEpwrSEQVZEeR/KeOxPWZfyhwc/6t3csSsi2GxJSXhBmaYWcC6o41STqU7KKjVryg8I0KdCMo5eTWGZYS5wc70HJdmUkE4F3olZ5KClFLwAqzvKnok+rD2XAW5C1n0SuvyxD1n0Sq3CThoTK6m/Art4eycNsw9Z9Erk27C1n0SoJ7UmWrju6i8HVbQ9lg/L0LWfRK9/LsLWfRKr5Yuc1c+5U9B9aHssX5dhaz6JXv5bhaz6JVaiA3UFb766koWpvt1PQfWh7LALchaz6JXht6FrPolV5JuCPtz9B9aHssRyjg6z6JSb8q4AxLvQcqvFKYzB8ciX7lT0MrWHst78t5YYud6Du5cyWXUrFjMhMc4veaNBhuArQnEiguCzqdckMkBW05b57vs3qalcTk8PBHUt4xTaybahCFfKJDZWupLGvnw/XCpYit85vpBXXKv3sfnw/XCqBUkdiKe5wByqItHKJrHFkNvlHi430Y06idJ2DnC6yjtEQmBjaeVicVtwq0aXcgw2kJGxLJa1ouVS5runpHctW1up80ths2ZjRDWJWnmsJa3oNTykrqHZLHGuZmnWDfzq0wZEFexJQNCzXOUtWzQUYx0SKnN2WRQMe7lNaLtmTESn64+i1THkONVO2MNEr2HTK7DyYzTe8uJ0nuUp+JNaAG3J5+LkroyhOhQvJMmRphv0u6UhGkm+bXapb8UOpKwpMnFR6sZvBDwZGH5gruXM9ZzXC4Co2KYjyhBFGk1N9KcUazU9S4iyhCnimiGTyV/8AECdhXL7Cc4UcSQpcMoRXXtT9rxROxSlzVixIQqxxI81945DiORJwYwcK0oRcQcQdStszDrVVKdhZkfY8HnF46M5W7WvLi4ZFW4oRceJaM9IVgsMf6ba39K77KMq7VWKxP2ba39K77KMtR7GalqZjkvGuI1HrV4kis3sCPmxKa+xaDIPwWZcxw8mrbyzHBZJU4KUgOUJKuwUtLuWcy3glYRwonbQmEA4J6xyeJGz0hc5q7avC1daOITquK3rtwXBA5exRjCmavC1dBeOTCnBSLylXG5N4jkMZDaKo+ZKeRnKLmXUSEiIuci1Gq7Tiu8iP2lB3npa5NZ+JclcgYtbRhfO/4OVyitSCrszb0IQtUySHyq97/Th+uFUw1W3Kj3v9OH64VQnImZDe7U0nmCkjsRT3KB+MGYtCK74LD5NuoZuPSrvIQqNVByJZnZzzi5znHlNVoks25Y9w8zZsUFimkO4UaiTixM5MZyYzOVLSRzlCkStDiHL1KeQpYLuCy5LgUQLk8ZACWEsE3M00GhI1e6beToArUnC7am0bKWHDeWPa5rrtWquu7QmUG9kJKWO5JGXCBLBQr8soehp1Dm1a0tKZUQn0+DXXSmjT4wTOlJa4EVTPcknQAmsWXT5jw69pBGwoMNRjplfmpOijo0TNVmmIaq9sRM1dRItTsxahVnKCHx2HU4Dn4vapyQfnMB2BReUrPYydV/MapqfLNBPWLXoj/JDwSrHYTALNtagHvV32UZQFFY7BbWzrVGuWd9nGW29jEW5iEo+kRp2rRbLfUBZs3HlWjWMeKFRuVymhavVlklCpeXURKOopiAsuRoklACeMKZwAnTHIRGxdpXSTauwnYolEKTYEpFauGDUou462FaXIovHi7bTHUhpoB2p0KJxE0iJ3GTOK5IxkNY+Ch5t2KmI6hZ8XIRIQNoxLimfBXaGfarL/AN4absxwHUk8oJjNhPOkNJ6Co3gcfS14A1k9DHLTt48uShcSxLB9PoQhXSgROVHvf6cP1wqFlTEzZKOfkO6lfspv1H04frhZ7loPaEf5hTrpI5dRVOD5tYY5etaFAh3LPeD13sfKR0laVKtuWPW62bMOhFcykJYAdAI7QnNhx84BPMoZLPgubrBpv0Hnoqxk7awbCqcRdTbq6DzJFrEdl6iTbIbM55oO9Va2cs6ktgmgF1dJxw1KHt+03PLATcRWlbsTQqKhQxXxQi/uHMFapUVuyrUm08IeQ4rnm8nXW/HSiG01xqakk44XdlORIEkYa95xu69K5DH3u3gg1ppx6PTVtIrs9ESuc6t4Gdd5wAqOYU5Uq5xpUG6pF1cKkA4b+dJQYOa68Y0BBJJwOnTfjybSPYbX5ubjQ5tTjQONN5wI2BdwLklLNt6JBcM01wBFbtt3OtDsi1WR4Yc030FRpBWP0INb9YB239tE/si3Hy8QOabtI0OGN/XyhV6tJS1W5NCeNzVZk4qi5VvNQ1uLnADeTRS1oW/nwmRYeBxGkG6oNNNFElwizbPkgu5TQDoLlQ2ZditCUk5HMhgagFB5Tt9hfuPUreYNGqpZV/qn7j1Fcg8sZ7EW1WfJoe0bT/pz9nFVZCtGTHvG0v6c/ZxVuvYwluYZ5P2WnyqdK0KymXAKiwG50wPnLQrLZcNio3L0NG1W7J2SZRS8vDUXLtBIrov7O0qWl1mM0R4w3geNicg602aQlSV1EYtFZnClSN29Lw8E1Y65LwzcuoVnMw+iThPXM09Jyx8eOVR9x1sOw5e1SbTUrtz0wojEKauSsWImz3ml47UrHQjE0qHngpSIb/GpRs8hDFJyqb7DE3FMOB/9sS293qOUtlJDrCf809SieB79sS293qOWtbvkM2660fUSEIVopkTlMPa/04frtVCypgF0nHGd+7d8HZvV/wApfe5+fD+0aqVbo9qxv5bupOtiKW5n/BweKd5WqyLVlPB0OKTt7Vq9nC5ZFfrZs0+hHNrM4hWNxJ4w4zgMGxYjudx8cq2S1jxDuWG2q72xE+e71iu0Fqcm+UlYk46NEqTs0DAUG4J9KwSACRjgPHPTYo6zG1aRffQXU0mhrfvU1BYSbxt14YVN/Xo3K6tNimzmHDBNbsAak6aXjOwGnp5H8SXqBm4Ux16+TuXUCCLiONibhWgJu0XadP3rz76DweTp6CniLIi3ilCNFDfrF9+iuPMlYMO46M3M6zduoR4omz3XHbfTXxdRxFKjm5HVlswFbhS+43UNdpuIO6icRiM7LC+lwB5q0J5qKCicWtd+vAYbrlbZ0ChOg3137OhVifg9ujakkPEeZOWzmuMN3uX0uOAdoPWOZS9ixPbTidQHSVQ3RM11RoPT4orvYzvZgdbQe1UK8FnJeoSysF9pVqqGU8OrH7irfANWqsZRs4rlXjoyYrUMkgGuIBw1iutWnJo0kLTJPxc6P4cZVGSd7G3dTmu7Fa8nX/6dauyWd9nGW7+JiYwzH7G40cneelaDZ7qBUPJ1tYhO7rV5k1n3JpWuxOy7sFJwIncoaXi0T+BG2+PHWs/BfJiFEu1+KJYu71Hw5nxglREu5uxdwJgdNdzj/PcnEJ9MPGKjfxg6vFcap3Lv0UQjjWh7NnqSMsfHQlIt46OlJQ8MdfUuNanVsO4bu1exYiQzvHLtScWNT7yaeO9daFwJRZyri2hupouNdR0pIxdoXMZ9caJJ8elaAEjWea8YKMkS0CI9Rs5GqE8ivuvUbMJkzuCBtZlQ7dRQXBDdbMsNrx/Y5WW0oRAvCrfBjxbflx/Fij/biLSttmjOu90z6hQhCuFEi8pPe5+cz1wqNlK+knHP8N3UrzlIfa7t7PWCoGWTqSMf5hUi2I5blM4PhxBvPWtWs8XLKsgTxB40rVbNPFWRV62bMehDe2/cHcsOnKGM463Rb90Q9i2y3olGHlWGuqYYiaGxHg/SdX/l0J6G7I6mxMSL8By7LhXxuU9Jxbhq24c28KtyD64+NfVip2Vi06tX3K0mVWiekINTXs13muvvO9ex4JobwRddvrTfo28ybS8xu31vBuNOW7n06H8sc4upUnVr1jDG6v0qYYSIjZDPsrO2GovpVowFabwLtTToKfSNnZo5RowOYBQOAvpQ+Kr108AdV9KUuuvAuv19SXZNZwqByUIArfQjn50xxjSeGaM01uNL9Y/z1KvTx1eB4opm0X1N531vvw7etQM1eT4vxUch0iFmm1cBoVys/iRIQ+TTmAVUlYHlI7G6yNtBp8bVY7Qj5keXGguI/scexVK2rSLlHTLNHlHVYFA5Rs4pUrZsWrAo/KAVYVUTLKWpg1tTkSHMRAyI9or8FxGIB0FaHwU2hEi2bbflHufmyopnGtKwpiuO4LOMph7ZfydSv3BB+zbc/pR9nMrYj0oyKnUyv5MsvdvHQrlLalV8nINGV11PjkCtcpCuVSu9S9bRxEfQXlP4dSLqA7RUJnAgp/LsNb1ULg9l4fjxypfx/lIQ3pQPTcOSPJ5EKVgTNLvA5ORIRHLgtLvc3aa33Hn67knDhj5yiRMUHDUbkkIhBvw1muBuG9NY/EFSS6mtudQbQ3Rco384aG73OF3wburbsUipt7ELqKO5OOiUuuJxu0gUw2pGYj7uXUo99qB0QAatmH+epexYtNgF6SccEkGnqjvOGju510HeB96bQ333JXOA37TeouElyeRSmMUiuu/Sl40ag8dNUwjvquqIZEbUiZ1VV8goeblLLjR5R554DyrHMGqj8lJSmUMi/Q4P52w3g9BatC3epnXK0PopCEK4USKym97O3t9YLPctz7Qj/NK0HKh1JZ29ugnTsWb5cRvaMbHDzSNO0J10kcupFVyDPFC0+Qj8VZpkTBIhhXiFGpcses+dm5TjmCDKiYpCca6D1FZPkwwRGxYTtNDfrI+4LRcoYpMJw2LOMnmlk1EbqzhhqfTWpKS/5yZFU0nFfs8htdBiGHE0YHQRfTuUsyY8X68ccN3QpK2LD8uwOb7tuG0alXAxzQQagg6brx1X+ApoTU17IJwcWWSzn99acmu6/wC5TGeCC03GtbiRhUXHZfzbyqtJzN2NDfW+h1YqbgTQIoTfdhW+tOcXVpsU6IGhKPHOdUmmcbxvJvTySi0aOUn/ACd7hjoUHOzY+CTroTU7L9Yu301pWWnqgO21vphrO2lE2TmBedjVJvx27fGtQs5G082yu5OJiYcfGv7sdyc2Vk++M7OfxWDTQ1dsHf4EU5qKyySEXLRCmTFlUBjHE1AGr7+9RmVk1SblR8tx6A3tV1jQgxtAKAYALMspY5daUAaizpee4KnTfyVG34Lc1wQwvKNYseb4q9tB+cCmMg6jE8catVbuW0jEMs5fNmnbR47FduB5tbOtwDTKtH+3MqF4RrOpR+o051YeBAVk7Z/kM9SYWvSlmCZkVo4qNCdjWdRgA1BWKWk7vvUfZrhQX6T1qel6KnUepep6I7hStNFU5hS9dFErCO7xtTyAwUvvUGSUYwoRqRoHL0JR0HRQp+YLbhTpXv4unTEI3MPjuXWddTA9CkYkvdgm74C7oCZA2y6Jmi7O2toNGPursMdighLGtbia31rQ4VxI19CuEeFXHR14puIA1cg0dylhV4VggqUeN5IOQsF8N2fxr7q10Dx0KSEO6+vMp2StR0OG6FmhzDi0kigpQgEXitx5NqaTkBpPEzs0jBwFQdVRjvuS1GpaklJOGhFMZQoES/xgnolENktSh0JskfHh7Lkx8gG17dCnjBTSYgCupcyBDxGVuoUvkxJ0tOTdpbFdzOhPHWAu43i9K5Mx62jKj5fLcxysUNyvX2NnQhC0DNInKn3q/k61lHCNN0lhD0xHgcgNStWyp96v5OtYlwix6zEu3QL/AO4Js4ixUszRM5MSoDApxyYWCykMKRcL1iSeWb60GVtQ6w3DYR0LNbMvnYtNOcedwK0m3IlIZOw9Sz/J2XzokSJrcQNwU9J4hIr1FmcS82aLkrMWLDim9orr0okWXBSEMKplp5RNjKKXaeScaEaw2l7dhNRspuUYZh0Ooex7a6HAjpFx0Y9C1mXiJ7DeNSswuXsyrKguxjrrPjRGEthxKAVDg1xFaDHA0N+gqYsXJCZjQGHNDWkfCdeb6k3C8E1WlRZjcuWx6C5M7l9gVFFas7I5kIAxOO8c3MnscAYJ/MxFGRzVVJScnlsnisLCI6fNyynKJubaUInTmesQtZmWXLLsvoebFgxBoJ6w7sKs2z5sEddcuTRZB9WBPoW5Qtjx6sG5TcJQyLKKVwhQgYD7sB21XvAw/NkLaOqWaeaHM6Url1fAeNhS/wCD/ZwmINqwSS0RYUGGSMQHiYaSK6b1oWvQZ14udforMDKEAUvG4g9ym5PK7NGk7M3HmJVujfg6y7jfNRvQh9y8Z+DrLjCbjjc2H3Ky4xe6KynJbMg4OWzdXXt+Tu50/h5eQ9R5zr+byqTbwAQh8dmOZiVbwEQx8dmPRh9yT4aXgb5qnkjnZaQXFpIJIvbiLzyeKHlejLaAaXn0Xd16cs4EGD47H9CF3JVvAwwfG4v1cL/qj4aXhh81TyhuctYF4zjr9yR0UXX51wDgSRsAI66jm7U6/Q5D0zMQ/QZ2JZvBBAuBivoNQaEfBSfkPnqrwRUW24JFa0wN5a00JoDRzq0rs0rmDMMeQWuBrfcQeo7FYGcGEJoAbHigAUAIYacYuuo0XVJ14pCPwSQXuzjGi1pS4MpTmr0pXbU+zOxuaieqQwgAk37ac6c+THanTOC9rfczUcbilhwduGE7H5c09aidt4ZMrpd0MKCi5LwpF/B64/HY3ow+5Jfo3f8A+7G+rh9yT6r8ob7UfDIuLEHjlUXOTAF1QrHE4LnH49G9CH14plH4GA/Gdjn6LCOYoVq/IO6XZFItW2GMuBFRWo1ii94PrQZEtWXz61zjmVcAC7Md8Gl91dOlWt/ALDPx2P8AVwu5PsmeBiFJzUKYEzFiOhEuDXNYAatc2+gr8LoVuFOMFoVJ1JTepoyEITiETlR72dvb1rBOECOPx2CPkg9K3bLA+1HfOZ6wWFZaD2YHTRt+n3SZ9ByPWi3WDGGYNylIpVdsGNxRuU2+JcsNm+QWVc1SA+nmnqUZk9JZsFo00HPTHnXeVsX2MjXmt5XOA7U8sYgsbuUv4f2Qvr/ompZ1E/gHbz6EwYLk5gRFWZISkIJ0xlB4500l3pzEmQ0IihWJGJnOIFeLjUGmFbiRR28JcMKg4uVDG1o1zr6VFBfTUcehSsnaAeK0pvXeHBw9jMooyKb1ITUVRUV16TAyE5i8LOuEODxG7HdYK0SO7irPctIwcM07xsNQB3cqs238iIq75GSmS83nQmHYFaPKgNJOFKrPckZ8Nh0cQA2tSTQAY1J1UVyk7ShxWnycRj83EMe11K4VoTTAoqxakySlJOKIPKs1hk7FaPwfrGMB04c7OD2y5F1CKeWPaqrlKeIVoHAwyjI21kv1PVy06GU73qRpiEIVsoghCEACEIQAIQhAAhCEACEIQAIQhAAhCEACEIQAIQhAEJlh70d85nrBYZl032Rp+SDzOW85TSrokuWsbnOJbcNjgTisoyzyHnIoYYcu9xAcCAWbxi4J/wABVpNMjcn4nFHjRoViixKBRthZGTzAA6We3eWdjlNxcmpsinkHc7e9YsoSzszdVSGN1/pneXEQmHd5zTvzTXsXmSmUjbmPNK4E4H7/ABulsqchLQiBohykR199Cy7ncq43gxtVpukolDiM6H/3V6lTTp8MjPrVcVOKLNJgxA4VF4XofQqsWHk1a0G4ykUt81zoZpuOf42K2y1hzbxxpaIw7SwjkId1gKtUtpR21RPTuIy30HMtFT4EOFEzgZPTQ/cu5296eQ7GmR+6dzt71X+Ofhk3HHyv9G/5Ih1zqCu69OQwNFy7dZMz/wCJ3OO9cvseY/8AE7nHej45+Gc44+UMpqMo5z71JxrAmj+6d/b3qGtiyZ9jaQZOJEdrqwNG+rr12NGcnjBx1YJZyNbZtRsKGS5wG9ZValrmNFu9znDlvu8eBYrTyAtiM4ufKRXO2uh5rdwz0xg8FVqj4nExB91D/wC60qNBU/2UatZz07EXIRKQo7f4b+hpB7FL8GDvfG6F/wDRPpzgytLykQsk4ma8PpfDwe03e60E05FI5DcHdoQDG8pKvbnZlKll9M+uDtoXK0XwSwNRkuOOe2RDKR3FO49S0jgcHEi/y5f1XqoW7kPPPaQyVeTQ4Fna5aFwcWFFlhEEWG5lWwgK0vzQ6uB2hFrFxg8nbySlJYLqhCFYKgIQhAAhCEACEIQAIQhAAhCEACEIQAIQhAAhCEACEIQAIQhAAhCEACEIQAIQhAAhCEACEIQAIQhAAhCEACEIQAIQhAAhCEACEIQAIQhAAhCEACEIQAIQhAAhCEACEIQAIQhAAhCEAf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3" name="Picture 15" descr="https://encrypted-tbn1.gstatic.com/images?q=tbn:ANd9GcRly1U1vvyumZRx4-rM6CrSGhAdhQ8GHYJ0Yf6xFq-Ce4CY1ZS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100500"/>
            <a:ext cx="26384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612571"/>
            <a:ext cx="1920011" cy="256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 descr="https://encrypted-tbn0.gstatic.com/images?q=tbn:ANd9GcQfysjDmn-oWt0OkrBDgwA3AR74Hn_2vTyxx9b6LBJm6_NL-QW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0475" y="4086224"/>
            <a:ext cx="257175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432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3581400" cy="36576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b="1" dirty="0"/>
              <a:t>5</a:t>
            </a:r>
            <a:r>
              <a:rPr lang="en-US" b="1" dirty="0" smtClean="0"/>
              <a:t>. CSTDs in Recklinghausen’s </a:t>
            </a:r>
            <a:r>
              <a:rPr lang="en-US" b="1" dirty="0"/>
              <a:t>disease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dirty="0" smtClean="0"/>
              <a:t>Not neurofibromatosis</a:t>
            </a:r>
            <a:endParaRPr lang="en-US" dirty="0"/>
          </a:p>
          <a:p>
            <a:pPr marL="514350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2"/>
            </a:pPr>
            <a:endParaRPr lang="en-US" b="1" dirty="0" smtClean="0"/>
          </a:p>
        </p:txBody>
      </p:sp>
      <p:pic>
        <p:nvPicPr>
          <p:cNvPr id="1028" name="Picture 4" descr="https://encrypted-tbn3.gstatic.com/images?q=tbn:ANd9GcTld4OFzMahSIEAtTfIenCXPmejRu-c-0jVNZM5OWS9ioBd2X9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82634"/>
            <a:ext cx="25527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159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 </a:t>
            </a:r>
            <a:r>
              <a:rPr lang="en-US" b="1" dirty="0" smtClean="0"/>
              <a:t>– </a:t>
            </a:r>
            <a:r>
              <a:rPr lang="en-US" dirty="0" err="1" smtClean="0"/>
              <a:t>Martelli</a:t>
            </a:r>
            <a:r>
              <a:rPr lang="en-US" dirty="0" smtClean="0"/>
              <a:t> (1994)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7315200" cy="441960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600"/>
              </a:spcAft>
              <a:buAutoNum type="arabicPeriod"/>
            </a:pPr>
            <a:r>
              <a:rPr lang="en-US" b="1" dirty="0" smtClean="0"/>
              <a:t>Segmental </a:t>
            </a:r>
            <a:r>
              <a:rPr lang="en-US" b="1" dirty="0"/>
              <a:t>dysplasia</a:t>
            </a:r>
            <a:r>
              <a:rPr lang="en-US" dirty="0"/>
              <a:t> with or without gigantism </a:t>
            </a:r>
            <a:endParaRPr lang="en-US" dirty="0" smtClean="0"/>
          </a:p>
          <a:p>
            <a:pPr marL="514350" indent="-514350">
              <a:spcBef>
                <a:spcPts val="1200"/>
              </a:spcBef>
              <a:spcAft>
                <a:spcPts val="600"/>
              </a:spcAft>
              <a:buAutoNum type="arabicPeriod"/>
            </a:pPr>
            <a:endParaRPr lang="en-US" dirty="0" smtClean="0"/>
          </a:p>
          <a:p>
            <a:pPr marL="514350" indent="-514350">
              <a:spcBef>
                <a:spcPts val="1200"/>
              </a:spcBef>
              <a:spcAft>
                <a:spcPts val="600"/>
              </a:spcAft>
              <a:buAutoNum type="arabicPeriod"/>
            </a:pPr>
            <a:r>
              <a:rPr lang="en-US" b="1" dirty="0" err="1" smtClean="0"/>
              <a:t>Neuroectodermal</a:t>
            </a:r>
            <a:r>
              <a:rPr lang="en-US" b="1" dirty="0" smtClean="0"/>
              <a:t> </a:t>
            </a:r>
            <a:r>
              <a:rPr lang="en-US" b="1" dirty="0"/>
              <a:t>dysplasia</a:t>
            </a:r>
            <a:r>
              <a:rPr lang="en-US" dirty="0"/>
              <a:t> (in von Recklinghausen's disease and nevi)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48272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Comments </a:t>
            </a:r>
            <a:r>
              <a:rPr lang="en-US" dirty="0" smtClean="0"/>
              <a:t>- similarities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Anomalies remains identical throughout life</a:t>
            </a:r>
          </a:p>
          <a:p>
            <a:endParaRPr lang="en-US" dirty="0"/>
          </a:p>
          <a:p>
            <a:r>
              <a:rPr lang="en-US" dirty="0" smtClean="0"/>
              <a:t>Growth of dysplasia remains stable, similar rate with body growth</a:t>
            </a:r>
          </a:p>
          <a:p>
            <a:endParaRPr lang="en-US" dirty="0"/>
          </a:p>
          <a:p>
            <a:r>
              <a:rPr lang="en-US" dirty="0" smtClean="0"/>
              <a:t>CSTDs are benign lesions</a:t>
            </a:r>
            <a:br>
              <a:rPr lang="en-US" dirty="0" smtClean="0"/>
            </a:br>
            <a:r>
              <a:rPr lang="en-US" dirty="0" smtClean="0"/>
              <a:t>and do not involve muscle or main deep vessel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59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Treament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b="1" dirty="0" smtClean="0"/>
              <a:t>Medical care</a:t>
            </a:r>
            <a:r>
              <a:rPr lang="en-US" dirty="0" smtClean="0"/>
              <a:t>: symptomatic</a:t>
            </a:r>
          </a:p>
          <a:p>
            <a:pPr lvl="1"/>
            <a:r>
              <a:rPr lang="en-US" dirty="0"/>
              <a:t>Compression </a:t>
            </a:r>
            <a:r>
              <a:rPr lang="en-US" dirty="0" smtClean="0"/>
              <a:t>garments</a:t>
            </a:r>
          </a:p>
          <a:p>
            <a:pPr lvl="1"/>
            <a:r>
              <a:rPr lang="en-US" dirty="0"/>
              <a:t>Pain </a:t>
            </a:r>
            <a:r>
              <a:rPr lang="en-US" dirty="0" smtClean="0"/>
              <a:t>management</a:t>
            </a:r>
          </a:p>
          <a:p>
            <a:pPr lvl="1"/>
            <a:r>
              <a:rPr lang="en-US" dirty="0" smtClean="0"/>
              <a:t>Antibiotics, corticosteroids</a:t>
            </a:r>
          </a:p>
          <a:p>
            <a:pPr lvl="1"/>
            <a:r>
              <a:rPr lang="en-US" dirty="0"/>
              <a:t>Anticoagulant </a:t>
            </a:r>
            <a:r>
              <a:rPr lang="en-US" dirty="0" smtClean="0"/>
              <a:t>therapy</a:t>
            </a:r>
          </a:p>
          <a:p>
            <a:r>
              <a:rPr lang="en-US" b="1" dirty="0" smtClean="0"/>
              <a:t>Surgical care: </a:t>
            </a:r>
            <a:r>
              <a:rPr lang="en-US" dirty="0" smtClean="0"/>
              <a:t>depends of types of </a:t>
            </a:r>
            <a:r>
              <a:rPr lang="en-US" dirty="0" err="1" smtClean="0"/>
              <a:t>dysplasias</a:t>
            </a:r>
            <a:endParaRPr lang="en-US" b="1" dirty="0" smtClean="0"/>
          </a:p>
          <a:p>
            <a:pPr lvl="1"/>
            <a:r>
              <a:rPr lang="en-US" b="1" dirty="0" smtClean="0"/>
              <a:t>Operation</a:t>
            </a:r>
            <a:r>
              <a:rPr lang="en-US" dirty="0" smtClean="0"/>
              <a:t>: </a:t>
            </a:r>
            <a:r>
              <a:rPr lang="en-US" dirty="0" err="1"/>
              <a:t>D</a:t>
            </a:r>
            <a:r>
              <a:rPr lang="en-US" dirty="0" err="1" smtClean="0"/>
              <a:t>ysplasias</a:t>
            </a:r>
            <a:r>
              <a:rPr lang="en-US" dirty="0" smtClean="0"/>
              <a:t> Resection</a:t>
            </a:r>
          </a:p>
          <a:p>
            <a:pPr lvl="1"/>
            <a:r>
              <a:rPr lang="en-US" b="1" dirty="0" smtClean="0"/>
              <a:t>Endovascular intervention</a:t>
            </a:r>
            <a:r>
              <a:rPr lang="en-US" dirty="0" smtClean="0"/>
              <a:t>: </a:t>
            </a:r>
            <a:r>
              <a:rPr lang="en-US" dirty="0" err="1" smtClean="0"/>
              <a:t>Embolisation</a:t>
            </a:r>
            <a:endParaRPr lang="en-US" dirty="0" smtClean="0"/>
          </a:p>
          <a:p>
            <a:pPr lvl="1"/>
            <a:r>
              <a:rPr lang="en-US" b="1" dirty="0" err="1" smtClean="0"/>
              <a:t>Sclerotherapy</a:t>
            </a:r>
            <a:r>
              <a:rPr lang="en-US" dirty="0" smtClean="0"/>
              <a:t>: </a:t>
            </a:r>
            <a:r>
              <a:rPr lang="en-US" dirty="0" err="1" smtClean="0"/>
              <a:t>Alchohol</a:t>
            </a:r>
            <a:r>
              <a:rPr lang="en-US" dirty="0" smtClean="0"/>
              <a:t> 99.5</a:t>
            </a:r>
            <a:r>
              <a:rPr lang="en-US" baseline="30000" dirty="0" smtClean="0"/>
              <a:t>o</a:t>
            </a:r>
            <a:r>
              <a:rPr lang="en-US" dirty="0" smtClean="0"/>
              <a:t>, </a:t>
            </a:r>
            <a:r>
              <a:rPr lang="en-US" dirty="0" err="1" smtClean="0"/>
              <a:t>Bleomycin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907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Surgical care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b="1" dirty="0" smtClean="0"/>
              <a:t>Operation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CSTD is a benign malformation</a:t>
            </a:r>
            <a:br>
              <a:rPr lang="en-US" dirty="0" smtClean="0"/>
            </a:br>
            <a:r>
              <a:rPr lang="en-US" dirty="0" smtClean="0"/>
              <a:t>No recurrence</a:t>
            </a:r>
          </a:p>
          <a:p>
            <a:endParaRPr lang="en-US" dirty="0"/>
          </a:p>
          <a:p>
            <a:r>
              <a:rPr lang="en-US" b="1" dirty="0" err="1" smtClean="0"/>
              <a:t>Embolisation</a:t>
            </a:r>
            <a:r>
              <a:rPr lang="en-US" dirty="0" smtClean="0"/>
              <a:t>: fast-flow vascular malformation</a:t>
            </a:r>
          </a:p>
          <a:p>
            <a:pPr marL="0" indent="0">
              <a:buNone/>
            </a:pPr>
            <a:r>
              <a:rPr lang="en-US" b="1" dirty="0" smtClean="0"/>
              <a:t>			</a:t>
            </a:r>
            <a:r>
              <a:rPr lang="en-US" dirty="0" smtClean="0"/>
              <a:t>(</a:t>
            </a:r>
            <a:r>
              <a:rPr lang="en-US" dirty="0" err="1" smtClean="0"/>
              <a:t>ateriovenous</a:t>
            </a:r>
            <a:r>
              <a:rPr lang="en-US" dirty="0" smtClean="0"/>
              <a:t> fistulas)</a:t>
            </a:r>
            <a:endParaRPr lang="en-US" b="1" dirty="0"/>
          </a:p>
          <a:p>
            <a:r>
              <a:rPr lang="en-US" b="1" dirty="0" err="1" smtClean="0"/>
              <a:t>Sclerotherapy</a:t>
            </a:r>
            <a:r>
              <a:rPr lang="en-US" b="1" dirty="0" smtClean="0"/>
              <a:t>: </a:t>
            </a:r>
            <a:r>
              <a:rPr lang="en-US" dirty="0" smtClean="0"/>
              <a:t>slow-flow </a:t>
            </a:r>
            <a:r>
              <a:rPr lang="en-US" dirty="0"/>
              <a:t>vascular </a:t>
            </a:r>
            <a:r>
              <a:rPr lang="en-US" dirty="0" smtClean="0"/>
              <a:t>malformation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	  </a:t>
            </a:r>
            <a:r>
              <a:rPr lang="en-US" dirty="0" smtClean="0"/>
              <a:t>(venous lakes)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5405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609600"/>
            <a:ext cx="4571999" cy="2574324"/>
          </a:xfrm>
          <a:prstGeom prst="rect">
            <a:avLst/>
          </a:prstGeom>
        </p:spPr>
      </p:pic>
      <p:pic>
        <p:nvPicPr>
          <p:cNvPr id="5122" name="Picture 2" descr="E:\NGHIEN CUU KHOA HOC\CONGENITAL SOFT TISSUE DYSPLASIA\130500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3744" y="3505200"/>
            <a:ext cx="5248656" cy="295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313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NGHIEN CUU KHOA HOC\DTC\IMG_03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55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NGHIEN CUU KHOA HOC\DTC\IMG_03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679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E:\NGHIEN CUU KHOA HOC\DTC\IMG_03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76200"/>
            <a:ext cx="485775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05200" y="1828800"/>
            <a:ext cx="6096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577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Localized </a:t>
            </a:r>
            <a:r>
              <a:rPr lang="en-US" sz="3600" dirty="0"/>
              <a:t>malformations of covering soft tissues in children, presenting as various clinical entities.</a:t>
            </a:r>
          </a:p>
          <a:p>
            <a:r>
              <a:rPr lang="en-US" sz="3600" dirty="0" smtClean="0"/>
              <a:t>The pathological conditions were termed:</a:t>
            </a:r>
          </a:p>
          <a:p>
            <a:pPr lvl="1"/>
            <a:r>
              <a:rPr lang="en-US" sz="3200" dirty="0" smtClean="0"/>
              <a:t>Giant </a:t>
            </a:r>
            <a:r>
              <a:rPr lang="en-US" sz="3200" dirty="0" err="1" smtClean="0"/>
              <a:t>hamartomas</a:t>
            </a:r>
            <a:r>
              <a:rPr lang="en-US" sz="3200" dirty="0" smtClean="0"/>
              <a:t>, </a:t>
            </a:r>
            <a:r>
              <a:rPr lang="en-US" sz="3200" dirty="0" err="1" smtClean="0"/>
              <a:t>segmentary</a:t>
            </a:r>
            <a:r>
              <a:rPr lang="en-US" sz="3200" dirty="0" smtClean="0"/>
              <a:t> gigantism, </a:t>
            </a:r>
          </a:p>
          <a:p>
            <a:pPr lvl="1"/>
            <a:r>
              <a:rPr lang="en-US" sz="3200" dirty="0"/>
              <a:t>H</a:t>
            </a:r>
            <a:r>
              <a:rPr lang="en-US" sz="3200" dirty="0" smtClean="0"/>
              <a:t>ypertrophic limbs, </a:t>
            </a:r>
            <a:r>
              <a:rPr lang="en-US" sz="3200" dirty="0" err="1" smtClean="0"/>
              <a:t>phacomatosis</a:t>
            </a:r>
            <a:r>
              <a:rPr lang="en-US" sz="3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72065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E:\NGHIEN CUU KHOA HOC\DTC\IMG_0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230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 descr="E:\NGHIEN CUU KHOA HOC\CONGENITAL SOFT TISSUE DYSPLASIA\image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07082"/>
            <a:ext cx="44196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NGHIEN CUU KHOA HOC\CONGENITAL SOFT TISSUE DYSPLASIA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07082"/>
            <a:ext cx="3810000" cy="390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77000" y="2209800"/>
            <a:ext cx="6096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43200" y="1905000"/>
            <a:ext cx="6096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768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E:\NGHIEN CUU KHOA HOC\DTC\IMG_03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34340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NGHIEN CUU KHOA HOC\DTC\IMG_036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1749" y="1430383"/>
            <a:ext cx="4307417" cy="368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936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E:\NGHIEN CUU KHOA HOC\BƯỚU MÁU CÁNH TAY (DANH SOPHIA)\Buou mau\105___04\IMG_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7602" y="838200"/>
            <a:ext cx="3454398" cy="259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NGHIEN CUU KHOA HOC\BƯỚU MÁU CÁNH TAY (DANH SOPHIA)\Buou mau\IMG_02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2266950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NGHIEN CUU KHOA HOC\BƯỚU MÁU CÁNH TAY (DANH SOPHIA)\Buou mau\DSC_05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62400"/>
            <a:ext cx="2057400" cy="269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E:\NGHIEN CUU KHOA HOC\BƯỚU MÁU CÁNH TAY (DANH SOPHIA)\Buou mau\IMG_02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709489"/>
            <a:ext cx="2171836" cy="289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E:\NGHIEN CUU KHOA HOC\BƯỚU MÁU CÁNH TAY (DANH SOPHIA)\Buou mau\105___04\IMG_00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5074" y="609600"/>
            <a:ext cx="2312126" cy="287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95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E:\NGHIEN CUU KHOA HOC\BƯỚU MÁU CÁNH TAY (DANH SOPHIA)\Buou mau\IMG_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531" y="19050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NGHIEN CUU KHOA HOC\BƯỚU MÁU CÁNH TAY (DANH SOPHIA)\Buou mau\New folder\IMG_0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3181350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48400" y="1981200"/>
            <a:ext cx="752475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14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b="1" dirty="0" smtClean="0"/>
          </a:p>
          <a:p>
            <a:endParaRPr lang="en-US" sz="4000" b="1" dirty="0" smtClean="0"/>
          </a:p>
          <a:p>
            <a:pPr marL="0" indent="0" algn="ctr">
              <a:buNone/>
            </a:pPr>
            <a:r>
              <a:rPr lang="en-US" sz="4000" b="1" dirty="0" smtClean="0"/>
              <a:t>THANK YOU FOR YOUR ATTENTION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211405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Syndromes</a:t>
            </a:r>
          </a:p>
          <a:p>
            <a:pPr lvl="1"/>
            <a:r>
              <a:rPr lang="en-US" sz="3200" dirty="0" err="1" smtClean="0"/>
              <a:t>Parkes</a:t>
            </a:r>
            <a:r>
              <a:rPr lang="en-US" sz="3200" dirty="0" smtClean="0"/>
              <a:t>-Weber</a:t>
            </a:r>
          </a:p>
          <a:p>
            <a:pPr lvl="1"/>
            <a:r>
              <a:rPr lang="en-US" sz="3200" dirty="0" err="1" smtClean="0"/>
              <a:t>Klippel</a:t>
            </a:r>
            <a:r>
              <a:rPr lang="en-US" sz="3200" dirty="0" smtClean="0"/>
              <a:t> </a:t>
            </a:r>
            <a:r>
              <a:rPr lang="en-US" sz="3200" dirty="0" err="1" smtClean="0"/>
              <a:t>Trenaunay</a:t>
            </a:r>
            <a:endParaRPr lang="en-US" sz="3200" dirty="0" smtClean="0"/>
          </a:p>
          <a:p>
            <a:pPr lvl="1"/>
            <a:r>
              <a:rPr lang="en-US" sz="3200" dirty="0" smtClean="0"/>
              <a:t>Proteus</a:t>
            </a:r>
          </a:p>
          <a:p>
            <a:pPr lvl="1"/>
            <a:r>
              <a:rPr lang="en-US" sz="3200" dirty="0" err="1" smtClean="0"/>
              <a:t>Servelle</a:t>
            </a:r>
            <a:r>
              <a:rPr lang="en-US" sz="3200" dirty="0" smtClean="0"/>
              <a:t> </a:t>
            </a:r>
            <a:r>
              <a:rPr lang="en-US" sz="3200" dirty="0" err="1" smtClean="0"/>
              <a:t>Martorell</a:t>
            </a:r>
            <a:endParaRPr lang="en-US" sz="3200" dirty="0" smtClean="0"/>
          </a:p>
          <a:p>
            <a:pPr lvl="1"/>
            <a:r>
              <a:rPr lang="en-US" sz="3200" dirty="0" err="1" smtClean="0"/>
              <a:t>Mafucci</a:t>
            </a:r>
            <a:endParaRPr lang="en-US" sz="3200" dirty="0" smtClean="0"/>
          </a:p>
          <a:p>
            <a:pPr lvl="1"/>
            <a:r>
              <a:rPr lang="en-US" sz="3200" dirty="0" err="1" smtClean="0"/>
              <a:t>Bannayan</a:t>
            </a:r>
            <a:r>
              <a:rPr lang="en-US" sz="3200" dirty="0" smtClean="0"/>
              <a:t>-Riley-</a:t>
            </a:r>
            <a:r>
              <a:rPr lang="en-US" sz="3200" dirty="0" err="1" smtClean="0"/>
              <a:t>Ruvalcaba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298565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syndromes were regrouped in to the term </a:t>
            </a:r>
            <a:r>
              <a:rPr lang="en-US" b="1" dirty="0" smtClean="0"/>
              <a:t>congenital soft tissue </a:t>
            </a:r>
            <a:r>
              <a:rPr lang="en-US" b="1" dirty="0" err="1" smtClean="0"/>
              <a:t>dysplasias</a:t>
            </a:r>
            <a:r>
              <a:rPr lang="en-US" dirty="0" smtClean="0"/>
              <a:t> (CSTDs)</a:t>
            </a:r>
          </a:p>
          <a:p>
            <a:endParaRPr lang="en-US" dirty="0"/>
          </a:p>
          <a:p>
            <a:r>
              <a:rPr lang="en-US" dirty="0" err="1" smtClean="0"/>
              <a:t>Histopathological</a:t>
            </a:r>
            <a:r>
              <a:rPr lang="en-US" dirty="0" smtClean="0"/>
              <a:t> feature: </a:t>
            </a:r>
            <a:r>
              <a:rPr lang="en-US" b="1" dirty="0" smtClean="0"/>
              <a:t>overgrown cells of well-</a:t>
            </a:r>
            <a:r>
              <a:rPr lang="en-US" b="1" dirty="0" err="1" smtClean="0"/>
              <a:t>defferentiated</a:t>
            </a:r>
            <a:r>
              <a:rPr lang="en-US" b="1" dirty="0" smtClean="0"/>
              <a:t> tissues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52322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HISTORICAL REVIEW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7244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1958, </a:t>
            </a:r>
            <a:r>
              <a:rPr lang="en-US" dirty="0" err="1"/>
              <a:t>Chassaignac</a:t>
            </a:r>
            <a:r>
              <a:rPr lang="en-US" dirty="0"/>
              <a:t>, 2 cases</a:t>
            </a:r>
            <a:br>
              <a:rPr lang="en-US" dirty="0"/>
            </a:br>
            <a:r>
              <a:rPr lang="en-US" sz="2400" i="1" dirty="0"/>
              <a:t>“The limbs in the left side are those of a person of normal build; those on the right seem to belong to a giant”</a:t>
            </a:r>
          </a:p>
          <a:p>
            <a:pPr>
              <a:spcAft>
                <a:spcPts val="600"/>
              </a:spcAft>
            </a:pPr>
            <a:r>
              <a:rPr lang="en-US" dirty="0"/>
              <a:t>1900, </a:t>
            </a:r>
            <a:r>
              <a:rPr lang="en-US" b="1" dirty="0" err="1"/>
              <a:t>Klippel</a:t>
            </a:r>
            <a:r>
              <a:rPr lang="en-US" b="1" dirty="0"/>
              <a:t> and </a:t>
            </a:r>
            <a:r>
              <a:rPr lang="en-US" b="1" dirty="0" err="1"/>
              <a:t>Trenauney</a:t>
            </a:r>
            <a:r>
              <a:rPr lang="en-US" dirty="0"/>
              <a:t>, </a:t>
            </a:r>
            <a:r>
              <a:rPr lang="en-US" dirty="0" smtClean="0"/>
              <a:t>syndrome </a:t>
            </a:r>
            <a:br>
              <a:rPr lang="en-US" dirty="0" smtClean="0"/>
            </a:br>
            <a:r>
              <a:rPr lang="en-US" sz="2400" u="sng" dirty="0" smtClean="0"/>
              <a:t>Capillary</a:t>
            </a:r>
            <a:r>
              <a:rPr lang="en-US" sz="2400" dirty="0" smtClean="0"/>
              <a:t> </a:t>
            </a:r>
            <a:r>
              <a:rPr lang="en-US" sz="2400" u="sng" dirty="0" err="1"/>
              <a:t>lymphaticovenous</a:t>
            </a:r>
            <a:r>
              <a:rPr lang="en-US" sz="2400" dirty="0"/>
              <a:t> malformation (CLVM) and associated </a:t>
            </a:r>
            <a:r>
              <a:rPr lang="en-US" sz="2400" u="sng" dirty="0" smtClean="0"/>
              <a:t>soft </a:t>
            </a:r>
            <a:r>
              <a:rPr lang="en-US" sz="2400" u="sng" dirty="0"/>
              <a:t>tissue and skeletal overgrowth</a:t>
            </a:r>
            <a:r>
              <a:rPr lang="en-US" sz="2400" dirty="0"/>
              <a:t> of the </a:t>
            </a:r>
            <a:r>
              <a:rPr lang="en-US" sz="2400" dirty="0" smtClean="0"/>
              <a:t>extremity</a:t>
            </a:r>
            <a:r>
              <a:rPr lang="en-US" sz="2800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1907</a:t>
            </a:r>
            <a:r>
              <a:rPr lang="en-US" dirty="0"/>
              <a:t>, </a:t>
            </a:r>
            <a:r>
              <a:rPr lang="en-US" b="1" dirty="0" err="1" smtClean="0"/>
              <a:t>Parkes</a:t>
            </a:r>
            <a:r>
              <a:rPr lang="en-US" b="1" dirty="0" smtClean="0"/>
              <a:t>-Weber</a:t>
            </a:r>
            <a:r>
              <a:rPr lang="en-US" dirty="0" smtClean="0"/>
              <a:t>, syndrome</a:t>
            </a:r>
            <a:br>
              <a:rPr lang="en-US" dirty="0" smtClean="0"/>
            </a:br>
            <a:r>
              <a:rPr lang="en-US" sz="2400" u="sng" dirty="0"/>
              <a:t>Capillary</a:t>
            </a:r>
            <a:r>
              <a:rPr lang="en-US" sz="2400" dirty="0"/>
              <a:t> </a:t>
            </a:r>
            <a:r>
              <a:rPr lang="en-US" sz="2400" u="sng" dirty="0" err="1"/>
              <a:t>arteriovenous</a:t>
            </a:r>
            <a:r>
              <a:rPr lang="en-US" sz="2400" dirty="0"/>
              <a:t> </a:t>
            </a:r>
            <a:r>
              <a:rPr lang="en-US" sz="2400" u="sng" dirty="0"/>
              <a:t>fistulas</a:t>
            </a:r>
            <a:r>
              <a:rPr lang="en-US" sz="2400" dirty="0"/>
              <a:t> (CAVF) </a:t>
            </a:r>
            <a:r>
              <a:rPr lang="en-US" sz="2400" dirty="0" smtClean="0"/>
              <a:t>and </a:t>
            </a:r>
            <a:r>
              <a:rPr lang="en-US" sz="2400" dirty="0"/>
              <a:t>capillary </a:t>
            </a:r>
            <a:r>
              <a:rPr lang="en-US" sz="2400" dirty="0" err="1"/>
              <a:t>arteriovenous</a:t>
            </a:r>
            <a:r>
              <a:rPr lang="en-US" sz="2400" dirty="0"/>
              <a:t> malformations (CAVM) </a:t>
            </a:r>
            <a:r>
              <a:rPr lang="en-US" sz="2400" dirty="0" smtClean="0"/>
              <a:t>are combined </a:t>
            </a:r>
            <a:r>
              <a:rPr lang="en-US" sz="2400" dirty="0"/>
              <a:t>with </a:t>
            </a:r>
            <a:r>
              <a:rPr lang="en-US" sz="2400" u="sng" dirty="0"/>
              <a:t>hypertrophy</a:t>
            </a:r>
            <a:r>
              <a:rPr lang="en-US" sz="2400" dirty="0"/>
              <a:t> of the bone and muscle of </a:t>
            </a:r>
            <a:r>
              <a:rPr lang="en-US" sz="2400" dirty="0" smtClean="0"/>
              <a:t>the </a:t>
            </a:r>
            <a:r>
              <a:rPr lang="en-US" sz="2400" dirty="0"/>
              <a:t>affected limb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202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HISTORICAL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1989</a:t>
            </a:r>
            <a:r>
              <a:rPr lang="en-US" dirty="0"/>
              <a:t>, </a:t>
            </a:r>
            <a:r>
              <a:rPr lang="en-US" b="1" dirty="0" err="1" smtClean="0"/>
              <a:t>Pellerin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Congenital soft tissue dysplasia: a new malformation entity and concept.</a:t>
            </a:r>
          </a:p>
          <a:p>
            <a:endParaRPr lang="en-US" dirty="0" smtClean="0"/>
          </a:p>
          <a:p>
            <a:r>
              <a:rPr lang="en-US" dirty="0"/>
              <a:t>1994, </a:t>
            </a:r>
            <a:r>
              <a:rPr lang="en-US" b="1" dirty="0" err="1" smtClean="0"/>
              <a:t>Martelli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Congenital </a:t>
            </a:r>
            <a:r>
              <a:rPr lang="en-US" dirty="0"/>
              <a:t>soft tissue </a:t>
            </a:r>
            <a:r>
              <a:rPr lang="en-US" dirty="0" err="1"/>
              <a:t>dysplasias</a:t>
            </a:r>
            <a:r>
              <a:rPr lang="en-US" dirty="0"/>
              <a:t>: a morphological and biochemical study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231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 </a:t>
            </a:r>
            <a:r>
              <a:rPr lang="en-US" b="1" dirty="0" smtClean="0"/>
              <a:t>– </a:t>
            </a:r>
            <a:r>
              <a:rPr lang="en-US" dirty="0" err="1" smtClean="0"/>
              <a:t>Pellerin</a:t>
            </a:r>
            <a:r>
              <a:rPr lang="en-US" dirty="0" smtClean="0"/>
              <a:t> (1989)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2286000" cy="1295400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b="1" dirty="0" smtClean="0"/>
              <a:t>1. </a:t>
            </a:r>
            <a:r>
              <a:rPr lang="en-US" b="1" dirty="0" err="1" smtClean="0"/>
              <a:t>Localised</a:t>
            </a:r>
            <a:r>
              <a:rPr lang="en-US" b="1" dirty="0" smtClean="0"/>
              <a:t> CTSDs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1400" y="1447800"/>
            <a:ext cx="4571999" cy="2574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1000" y="1752600"/>
            <a:ext cx="457200" cy="6096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029200" y="2057400"/>
            <a:ext cx="685800" cy="457200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391003" y="2133600"/>
            <a:ext cx="619397" cy="457200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096000" y="1981200"/>
            <a:ext cx="0" cy="533400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304800" y="3657600"/>
            <a:ext cx="2743200" cy="1830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i="1" dirty="0" smtClean="0"/>
              <a:t>With</a:t>
            </a:r>
            <a:r>
              <a:rPr lang="en-US" dirty="0" smtClean="0"/>
              <a:t> or </a:t>
            </a:r>
            <a:r>
              <a:rPr lang="en-US" i="1" dirty="0" smtClean="0"/>
              <a:t>Without</a:t>
            </a:r>
            <a:r>
              <a:rPr lang="en-US" dirty="0" smtClean="0"/>
              <a:t> </a:t>
            </a:r>
            <a:r>
              <a:rPr lang="en-US" b="1" dirty="0" err="1" smtClean="0"/>
              <a:t>angiodysplasia</a:t>
            </a:r>
            <a:endParaRPr lang="en-US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267201"/>
            <a:ext cx="280960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archive.ispub.com/journal/the-internet-journal-of-pathology/volume-1-number-2/hamartoma-originating-from-the-chest-wall.article-g01.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19625"/>
            <a:ext cx="1927100" cy="245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339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2514600" cy="20574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b="1" dirty="0" smtClean="0"/>
              <a:t>2. Segmental </a:t>
            </a:r>
            <a:r>
              <a:rPr lang="en-US" b="1" dirty="0"/>
              <a:t>CSTDs Without </a:t>
            </a:r>
            <a:r>
              <a:rPr lang="en-US" b="1" dirty="0" err="1" smtClean="0"/>
              <a:t>Gigatism</a:t>
            </a:r>
            <a:endParaRPr lang="en-US" b="1" dirty="0" smtClean="0"/>
          </a:p>
        </p:txBody>
      </p:sp>
      <p:pic>
        <p:nvPicPr>
          <p:cNvPr id="5" name="Picture 2" descr="E:\NGHIEN CUU KHOA HOC\DTC\IMG_03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1972" y="1219199"/>
            <a:ext cx="3254828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NGHIEN CUU KHOA HOC\CONGENITAL SOFT TISSUE DYSPLASIA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38600"/>
            <a:ext cx="3124200" cy="269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4036423"/>
            <a:ext cx="2743200" cy="1830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i="1" dirty="0" smtClean="0"/>
              <a:t>With</a:t>
            </a:r>
            <a:r>
              <a:rPr lang="en-US" dirty="0" smtClean="0"/>
              <a:t> or </a:t>
            </a:r>
            <a:r>
              <a:rPr lang="en-US" i="1" dirty="0" smtClean="0"/>
              <a:t>Without</a:t>
            </a:r>
            <a:r>
              <a:rPr lang="en-US" dirty="0" smtClean="0"/>
              <a:t> </a:t>
            </a:r>
            <a:r>
              <a:rPr lang="en-US" b="1" dirty="0" err="1" smtClean="0"/>
              <a:t>angiodysplasia</a:t>
            </a:r>
            <a:endParaRPr lang="en-US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7391400" y="4343400"/>
            <a:ext cx="6096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387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2362200" cy="17526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b="1" dirty="0"/>
              <a:t>3</a:t>
            </a:r>
            <a:r>
              <a:rPr lang="en-US" b="1" dirty="0" smtClean="0"/>
              <a:t>. CSTDs with Gigantism</a:t>
            </a:r>
            <a:endParaRPr lang="en-US" b="1" dirty="0"/>
          </a:p>
          <a:p>
            <a:pPr marL="514350" indent="-514350" algn="ctr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2"/>
            </a:pPr>
            <a:endParaRPr lang="en-US" b="1" dirty="0" smtClean="0"/>
          </a:p>
        </p:txBody>
      </p:sp>
      <p:sp>
        <p:nvSpPr>
          <p:cNvPr id="6" name="AutoShape 2" descr="https://encrypted-tbn1.gstatic.com/images?q=tbn:ANd9GcSiskjneJYSIVgTR4uZqj0-dFQC4vgdkNBUBoJyR_3hcXi31Nk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s://encrypted-tbn0.gstatic.com/images?q=tbn:ANd9GcSMxOakTUyH6nnRgV3YEhxAxT9UfWRZDP9MDNOY8rgwiaGKioHB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8545" y="1295400"/>
            <a:ext cx="42110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SiskjneJYSIVgTR4uZqj0-dFQC4vgdkNBUBoJyR_3hcXi31Nk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8545" y="4238624"/>
            <a:ext cx="4211050" cy="220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0374" y="4464516"/>
            <a:ext cx="2511425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With or without</a:t>
            </a:r>
            <a:r>
              <a:rPr lang="en-US" b="1" dirty="0" smtClean="0"/>
              <a:t> </a:t>
            </a:r>
            <a:r>
              <a:rPr lang="en-US" b="1" dirty="0" err="1" smtClean="0"/>
              <a:t>angiodysplasia</a:t>
            </a:r>
            <a:endParaRPr lang="en-US" b="1" dirty="0" smtClean="0"/>
          </a:p>
          <a:p>
            <a:pPr marL="514350" indent="-514350" algn="ctr">
              <a:spcBef>
                <a:spcPts val="1200"/>
              </a:spcBef>
              <a:spcAft>
                <a:spcPts val="600"/>
              </a:spcAft>
              <a:buFont typeface="+mj-lt"/>
              <a:buAutoNum type="arabicPeriod" startAt="2"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1205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244</Words>
  <Application>Microsoft Office PowerPoint</Application>
  <PresentationFormat>On-screen Show (4:3)</PresentationFormat>
  <Paragraphs>74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CONGENITAL SOFT TISSUE DYSPLASIAS IN CHILDREN</vt:lpstr>
      <vt:lpstr>Introduction</vt:lpstr>
      <vt:lpstr>Introduction</vt:lpstr>
      <vt:lpstr>Introduction</vt:lpstr>
      <vt:lpstr>HISTORICAL REVIEW</vt:lpstr>
      <vt:lpstr>HISTORICAL REVIEW</vt:lpstr>
      <vt:lpstr>CLASSIFICATION – Pellerin (1989)</vt:lpstr>
      <vt:lpstr>CLASSIFICATION</vt:lpstr>
      <vt:lpstr>CLASSIFICATION</vt:lpstr>
      <vt:lpstr>CLASSIFICATION</vt:lpstr>
      <vt:lpstr>CLASSIFICATION</vt:lpstr>
      <vt:lpstr>CLASSIFICATION – Martelli (1994)</vt:lpstr>
      <vt:lpstr>Comments - similarities</vt:lpstr>
      <vt:lpstr>Treament</vt:lpstr>
      <vt:lpstr>Surgical care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CONGENITAL SOFT TISSUE DYSPLASIAS</dc:title>
  <dc:creator>Duc Nguyen</dc:creator>
  <cp:lastModifiedBy>khth.phuong.nguyen</cp:lastModifiedBy>
  <cp:revision>44</cp:revision>
  <dcterms:created xsi:type="dcterms:W3CDTF">2013-04-07T10:07:50Z</dcterms:created>
  <dcterms:modified xsi:type="dcterms:W3CDTF">2013-06-04T04:13:37Z</dcterms:modified>
</cp:coreProperties>
</file>